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304" r:id="rId5"/>
    <p:sldId id="308" r:id="rId6"/>
    <p:sldId id="288" r:id="rId7"/>
    <p:sldId id="299" r:id="rId8"/>
    <p:sldId id="317" r:id="rId9"/>
    <p:sldId id="318" r:id="rId10"/>
    <p:sldId id="319" r:id="rId11"/>
    <p:sldId id="310" r:id="rId12"/>
    <p:sldId id="258" r:id="rId13"/>
    <p:sldId id="303" r:id="rId14"/>
    <p:sldId id="301" r:id="rId15"/>
    <p:sldId id="311" r:id="rId16"/>
    <p:sldId id="268" r:id="rId17"/>
    <p:sldId id="312" r:id="rId18"/>
    <p:sldId id="313" r:id="rId19"/>
    <p:sldId id="271" r:id="rId20"/>
    <p:sldId id="296" r:id="rId21"/>
    <p:sldId id="316" r:id="rId22"/>
    <p:sldId id="287" r:id="rId23"/>
    <p:sldId id="283" r:id="rId24"/>
    <p:sldId id="300" r:id="rId25"/>
    <p:sldId id="275" r:id="rId26"/>
    <p:sldId id="305" r:id="rId27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50" autoAdjust="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1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 w="15875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222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D34-4078-9E52-D26608EE9A5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 w="222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0D34-4078-9E52-D26608EE9A5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 w="222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D34-4078-9E52-D26608EE9A5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 w="2159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D34-4078-9E52-D26608EE9A5A}"/>
              </c:ext>
            </c:extLst>
          </c:dPt>
          <c:cat>
            <c:strRef>
              <c:f>Sheet1!$A$2:$A$5</c:f>
              <c:strCache>
                <c:ptCount val="4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</c:strCache>
            </c:strRef>
          </c:cat>
          <c:val>
            <c:numRef>
              <c:f>Sheet1!$B$2:$B$5</c:f>
              <c:numCache>
                <c:formatCode>#,##0\ "€"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89-4D74-BF0D-F67388E11F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bg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pPr>
            <a:endParaRPr lang="es-ES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40000"/>
        </c:scaling>
        <c:delete val="0"/>
        <c:axPos val="l"/>
        <c:majorGridlines>
          <c:spPr>
            <a:ln w="1587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#,##0\ &quot;€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6945976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771A-4594-82A0-C89B5BF823AD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71A-4594-82A0-C89B5BF823AD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771A-4594-82A0-C89B5BF823A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71A-4594-82A0-C89B5BF823AD}"/>
              </c:ext>
            </c:extLst>
          </c:dPt>
          <c:cat>
            <c:strRef>
              <c:f>Sheet1!$A$2:$A$5</c:f>
              <c:strCache>
                <c:ptCount val="4"/>
                <c:pt idx="0">
                  <c:v>1.er trimestre</c:v>
                </c:pt>
                <c:pt idx="1">
                  <c:v>2.º trimestre</c:v>
                </c:pt>
                <c:pt idx="2">
                  <c:v>3.er trimestre</c:v>
                </c:pt>
                <c:pt idx="3">
                  <c:v>4.º trimestre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1A-4594-82A0-C89B5BF823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1C3-4779-B61E-0C2A0834FDDD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21C3-4779-B61E-0C2A0834FDDD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1C3-4779-B61E-0C2A0834FDDD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1C3-4779-B61E-0C2A0834FDDD}"/>
              </c:ext>
            </c:extLst>
          </c:dPt>
          <c:cat>
            <c:strRef>
              <c:f>Sheet1!$A$2:$A$5</c:f>
              <c:strCache>
                <c:ptCount val="4"/>
                <c:pt idx="0">
                  <c:v>1.er trimestre</c:v>
                </c:pt>
                <c:pt idx="1">
                  <c:v>2.º trimestre</c:v>
                </c:pt>
                <c:pt idx="2">
                  <c:v>3.er trimestre</c:v>
                </c:pt>
                <c:pt idx="3">
                  <c:v>4.º trimestre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C3-4779-B61E-0C2A0834FD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752D-4CDD-9674-82BA09E56419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52D-4CDD-9674-82BA09E56419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752D-4CDD-9674-82BA09E56419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52D-4CDD-9674-82BA09E56419}"/>
              </c:ext>
            </c:extLst>
          </c:dPt>
          <c:cat>
            <c:strRef>
              <c:f>Sheet1!$A$2:$A$5</c:f>
              <c:strCache>
                <c:ptCount val="4"/>
                <c:pt idx="0">
                  <c:v>1.er trimestre</c:v>
                </c:pt>
                <c:pt idx="1">
                  <c:v>2.º trimestre</c:v>
                </c:pt>
                <c:pt idx="2">
                  <c:v>3.er trimestre</c:v>
                </c:pt>
                <c:pt idx="3">
                  <c:v>4.º trimestre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2D-4CDD-9674-82BA09E564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7A9-4B1F-8F71-37D96CFC509A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7A9-4B1F-8F71-37D96CFC509A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7A9-4B1F-8F71-37D96CFC509A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27A9-4B1F-8F71-37D96CFC509A}"/>
              </c:ext>
            </c:extLst>
          </c:dPt>
          <c:cat>
            <c:strRef>
              <c:f>Sheet1!$A$2:$A$5</c:f>
              <c:strCache>
                <c:ptCount val="4"/>
                <c:pt idx="0">
                  <c:v>1.er trimestre</c:v>
                </c:pt>
                <c:pt idx="1">
                  <c:v>2.º trimestre</c:v>
                </c:pt>
                <c:pt idx="2">
                  <c:v>3.er trimestre</c:v>
                </c:pt>
                <c:pt idx="3">
                  <c:v>4.º trimestre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A9-4B1F-8F71-37D96CFC50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A2FC99A8-74A1-4817-9F9A-85655000A6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6F0050F-2705-4253-AECF-492B953316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7D7ACE9-B1AC-4C2D-93E4-1FAEE7430E41}" type="datetime1">
              <a:rPr lang="es-ES" smtClean="0"/>
              <a:t>24/11/2022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C82020C-C130-402B-AA32-21B4682F7D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50932CD-F2EA-4034-AB59-84AF68B102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6FA979-4A60-410C-92BE-2E8CA23BCC7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19049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B4C60F-6B31-4285-B550-BEB469311534}" type="datetime1">
              <a:rPr lang="es-ES" smtClean="0"/>
              <a:pPr/>
              <a:t>24/11/2022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B990660-4B7D-4C11-96DB-B19FFA8CA93C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5763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9326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62382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algn="l"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32195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8795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33098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59488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6541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57583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34330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6282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36088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9897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5011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1560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8843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8755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0818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3605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3100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ctángulo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/>
              <a:t>6.53</a:t>
            </a:r>
          </a:p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rtlCol="0" anchor="b">
            <a:normAutofit/>
          </a:bodyPr>
          <a:lstStyle>
            <a:lvl1pPr algn="l">
              <a:defRPr sz="3800" b="1" baseline="0"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37376" y="3483864"/>
            <a:ext cx="4379976" cy="613370"/>
          </a:xfrm>
        </p:spPr>
        <p:txBody>
          <a:bodyPr rtlCol="0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Hacer clic para editar</a:t>
            </a:r>
          </a:p>
        </p:txBody>
      </p:sp>
      <p:grpSp>
        <p:nvGrpSpPr>
          <p:cNvPr id="10" name="Marcador de posición de imagen 16" descr="ilustración abstracta a color de edificio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mparativa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6" name="Marcador de texto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rtlCol="0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1</a:t>
            </a:r>
          </a:p>
        </p:txBody>
      </p:sp>
      <p:sp>
        <p:nvSpPr>
          <p:cNvPr id="17" name="Marcador de texto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s-ES" noProof="0"/>
              <a:t>2</a:t>
            </a:r>
          </a:p>
        </p:txBody>
      </p:sp>
      <p:sp>
        <p:nvSpPr>
          <p:cNvPr id="18" name="Marcador de texto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s-ES" noProof="0"/>
              <a:t>3</a:t>
            </a:r>
          </a:p>
        </p:txBody>
      </p:sp>
      <p:sp>
        <p:nvSpPr>
          <p:cNvPr id="20" name="Marcador de texto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21" name="Marcador de texto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s-ES" noProof="0"/>
              <a:t>ENCABEZADO DE SECCIÓN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22" name="Marcador de texto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s-ES" noProof="0"/>
              <a:t>ENCABEZADO DE SECCIÓN</a:t>
            </a:r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s-ES" noProof="0"/>
              <a:t>ENCABEZADO DE SECCIÓN</a:t>
            </a:r>
          </a:p>
        </p:txBody>
      </p:sp>
      <p:sp>
        <p:nvSpPr>
          <p:cNvPr id="19" name="Marcador de fecha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1/7/20XX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1/7/20XX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adr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0" name="Marcador de texto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11" name="Marcador de texto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12" name="Marcador de texto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 rtlCol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 rtlCol="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fecha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1/7/20XX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Estrategia de crecimiento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1" name="Marcador de texto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32" name="Marcador de texto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34" name="Marcador de texto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20" name="Marcador de texto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31" name="Marcador de texto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33" name="Marcador de texto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grpSp>
        <p:nvGrpSpPr>
          <p:cNvPr id="956" name="Marcador de posición de imagen 1925" descr="ilustración abstracta a color de edificio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959" name="Marcador de pie de página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1/7/20XX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3544" y="2670048"/>
            <a:ext cx="4901184" cy="3200400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532888"/>
            <a:ext cx="5166360" cy="3694176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1/7/20XX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39" name="Marcador de texto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40" name="Marcador de texto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1" name="Marcador de texto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2" name="Marcador de texto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3" name="Marcador de texto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4" name="Marcador de texto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45" name="Marcador de texto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6" name="Marcador de texto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7" name="Marcador de texto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8" name="Marcador de texto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9" name="Marcador de texto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0" name="Marcador de texto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1" name="Marcador de texto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2" name="Marcador de texto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3" name="Marcador de texto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4" name="Marcador de texto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5" name="Marcador de texto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6" name="Marcador de texto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7" name="Marcador de texto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8" name="Marcador de texto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9" name="Marcador de texto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60" name="Marcador de texto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61" name="Marcador de texto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62" name="Marcador de texto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63" name="Marcador de texto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64" name="Marcador de texto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cxnSp>
        <p:nvCxnSpPr>
          <p:cNvPr id="65" name="Conector recto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Marcador de texto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rtlCol="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Título del elemento</a:t>
            </a:r>
          </a:p>
        </p:txBody>
      </p:sp>
      <p:sp>
        <p:nvSpPr>
          <p:cNvPr id="67" name="Marcador de texto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 rtlCol="0"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Mes, año</a:t>
            </a:r>
          </a:p>
        </p:txBody>
      </p:sp>
      <p:sp>
        <p:nvSpPr>
          <p:cNvPr id="68" name="Marcador de fecha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1/7/20XX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z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24" y="1825625"/>
            <a:ext cx="10360152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Equipo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1/7/20XX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5" name="Marcador de posición de imagen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7" name="Marcador de texto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8" name="Marcador de texto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9" name="Marcador de posición de imagen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1" name="Marcador de texto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22" name="Marcador de texto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23" name="Marcador de posición de imagen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Equipo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ángulo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1" name="Marcador de posición de imagen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3" name="Marcador de posición de imagen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5" name="Marcador de posición de imagen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7" name="Marcador de posición de imagen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1/7/20XX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7" name="Marcador de texto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8" name="Marcador de texto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21" name="Marcador de texto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22" name="Marcador de texto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25" name="Marcador de texto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26" name="Marcador de texto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29" name="Marcador de texto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30" name="Marcador de texto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33" name="Marcador de texto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34" name="Marcador de texto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37" name="Marcador de texto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38" name="Marcador de texto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5" name="Marcador de posición de imagen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7" name="Marcador de posición de imagen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9" name="Marcador de posición de imagen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61" name="Marcador de posición de imagen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inanci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8" name="Marcador de contenido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0" name="Marcador de contenido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es-ES" noProof="0"/>
              <a:t>HAGA CLIC PARA EDITAR SUBTÍTULO</a:t>
            </a:r>
          </a:p>
        </p:txBody>
      </p:sp>
      <p:sp>
        <p:nvSpPr>
          <p:cNvPr id="12" name="Marcador de texto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3" name="Marcador de texto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es-ES" noProof="0"/>
              <a:t>HAGA CLIC PARA EDITAR SUBTÍTULO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5" name="Marcador de texto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es-ES" noProof="0"/>
              <a:t>HAGA CLIC PARA EDITAR SUBTÍTULO</a:t>
            </a:r>
          </a:p>
        </p:txBody>
      </p:sp>
      <p:sp>
        <p:nvSpPr>
          <p:cNvPr id="16" name="Marcador de texto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es-ES" noProof="0"/>
              <a:t>HAGA CLIC PARA EDITAR SUBTÍTULO</a:t>
            </a:r>
          </a:p>
        </p:txBody>
      </p:sp>
      <p:sp>
        <p:nvSpPr>
          <p:cNvPr id="18" name="Marcador de texto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9" name="Marcador de texto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20" name="Marcador de texto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21" name="Marcador de texto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22" name="Marcador de texto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bre nosot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grpSp>
        <p:nvGrpSpPr>
          <p:cNvPr id="971" name="Marcador de posición de imagen 986" descr="ilustración abstracta a color de edificio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Resume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Marcador de posición de imagen 20" descr="ilustración abstracta a color de edificio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 rtlCol="0"/>
          <a:lstStyle/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675" name="Marcador de texto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Gracia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rtlCol="0" anchor="b" anchorCtr="0"/>
          <a:lstStyle/>
          <a:p>
            <a:pPr rtl="0"/>
            <a:r>
              <a:rPr lang="es-ES" noProof="0"/>
              <a:t>HAGA CLIC PARA MODIFICAR EL ESTILO DEL TÍTULO DEL PATRÓN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 rtlCol="0"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grpSp>
        <p:nvGrpSpPr>
          <p:cNvPr id="10" name="Marcador de posición de imagen 44" descr="ilustración abstracta a color de edificios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Marcador de posición de imagen 57" descr="ilustración abstracta a color de edificio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TÍTULO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1" name="Marcador de texto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TÍTULO</a:t>
            </a:r>
          </a:p>
        </p:txBody>
      </p:sp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TÍTULO</a:t>
            </a:r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5" name="Marcador de texto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TÍTULO</a:t>
            </a:r>
          </a:p>
        </p:txBody>
      </p:sp>
      <p:sp>
        <p:nvSpPr>
          <p:cNvPr id="18" name="Marcador de texto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9" name="Marcador de texto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TÍTULO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Marcador de posición de imagen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1/7/20XX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1" name="Marcador de texto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TÍTULO</a:t>
            </a:r>
          </a:p>
        </p:txBody>
      </p:sp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TÍTULO</a:t>
            </a:r>
          </a:p>
        </p:txBody>
      </p:sp>
      <p:sp>
        <p:nvSpPr>
          <p:cNvPr id="19" name="Marcador de texto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20" name="Marcador de texto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TÍTULO</a:t>
            </a:r>
          </a:p>
        </p:txBody>
      </p:sp>
      <p:sp>
        <p:nvSpPr>
          <p:cNvPr id="21" name="Marcador de texto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22" name="Marcador de texto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TÍTULO</a:t>
            </a:r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formación general del produc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Marcador de posición de imagen 1029" descr="ilustración abstracta a color de edificio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1/7/20XX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21" name="Marcador de texto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17" name="Marcador de texto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18" name="Marcador de texto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19" name="Marcador de texto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22" name="Marcador de texto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23" name="Marcador de texto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24" name="Marcador de texto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Ventajas del produ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9" name="Marcador de contenido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22" name="Marcador de contenido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23" name="Marcador de texto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34" name="Marcador de texto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35" name="Marcador de texto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grpSp>
        <p:nvGrpSpPr>
          <p:cNvPr id="7" name="Marcador de posición de imagen 795" descr="ilustración abstracta a color de edificio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Modelo de nego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19" name="Marcador de contenido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20" name="Marcador de texto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22" name="Marcador de contenido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23" name="Marcador de texto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VIÑETA 2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VIÑETA 3</a:t>
            </a:r>
          </a:p>
        </p:txBody>
      </p:sp>
      <p:sp>
        <p:nvSpPr>
          <p:cNvPr id="24" name="Marcador de texto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VIÑETA 4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nformación general del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6" name="Marcador de texto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1</a:t>
            </a:r>
          </a:p>
        </p:txBody>
      </p:sp>
      <p:sp>
        <p:nvSpPr>
          <p:cNvPr id="17" name="Marcador de texto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s-ES" noProof="0"/>
              <a:t>2</a:t>
            </a:r>
          </a:p>
        </p:txBody>
      </p:sp>
      <p:sp>
        <p:nvSpPr>
          <p:cNvPr id="18" name="Marcador de texto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s-ES" noProof="0"/>
              <a:t>3</a:t>
            </a:r>
          </a:p>
        </p:txBody>
      </p:sp>
      <p:sp>
        <p:nvSpPr>
          <p:cNvPr id="20" name="Marcador de texto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21" name="Marcador de texto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 rtlCol="0"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24" name="Marcador de fecha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1/7/20XX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7376" y="1874520"/>
            <a:ext cx="4379976" cy="1547583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TFM CHECKPOINT</a:t>
            </a:r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 rtlCol="0"/>
          <a:lstStyle/>
          <a:p>
            <a:pPr rtl="0"/>
            <a:r>
              <a:rPr lang="es-ES" dirty="0"/>
              <a:t>Jaime Sanz</a:t>
            </a:r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31C6F9EF-584D-EF32-5F48-3308942DD27D}"/>
              </a:ext>
            </a:extLst>
          </p:cNvPr>
          <p:cNvSpPr txBox="1">
            <a:spLocks/>
          </p:cNvSpPr>
          <p:nvPr/>
        </p:nvSpPr>
        <p:spPr>
          <a:xfrm>
            <a:off x="6437376" y="4097234"/>
            <a:ext cx="4379976" cy="613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30/11/2022</a:t>
            </a:r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es-ES" dirty="0"/>
              <a:t>UNIVARIATE LSTM (1h per step)</a:t>
            </a:r>
          </a:p>
        </p:txBody>
      </p:sp>
      <p:sp>
        <p:nvSpPr>
          <p:cNvPr id="67" name="Marcador de fecha 66">
            <a:extLst>
              <a:ext uri="{FF2B5EF4-FFF2-40B4-BE49-F238E27FC236}">
                <a16:creationId xmlns:a16="http://schemas.microsoft.com/office/drawing/2014/main" id="{C5C9AB6C-B8FC-40C9-A0D0-4D653995F1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 dirty="0"/>
              <a:t>1/7/20XX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 dirty="0"/>
              <a:t>Título de la presentación de lanzamiento</a:t>
            </a:r>
          </a:p>
        </p:txBody>
      </p:sp>
      <p:sp>
        <p:nvSpPr>
          <p:cNvPr id="68" name="Marcador de número de diapositiva 67">
            <a:extLst>
              <a:ext uri="{FF2B5EF4-FFF2-40B4-BE49-F238E27FC236}">
                <a16:creationId xmlns:a16="http://schemas.microsoft.com/office/drawing/2014/main" id="{B021EF79-3E65-41F9-83B6-DC0B2A5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7529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4385A1-7907-466F-B4A3-C69B01059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es-ES"/>
              <a:t>INFORMACIÓN GENERAL DEL MERCADO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2774C6C-B6EA-48B8-9D61-F4F5BEA9A8B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135187" y="2043763"/>
            <a:ext cx="1828800" cy="1371600"/>
          </a:xfrm>
          <a:ln w="22225"/>
        </p:spPr>
        <p:txBody>
          <a:bodyPr rtlCol="0">
            <a:normAutofit/>
          </a:bodyPr>
          <a:lstStyle/>
          <a:p>
            <a:pPr rtl="0"/>
            <a:r>
              <a:rPr lang="es-ES" sz="2400"/>
              <a:t>3000 M €</a:t>
            </a:r>
            <a:endParaRPr lang="es-ES" sz="2400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426F0BE6-4D11-4FF7-9D29-55D5CF3BFA3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677987" y="3862571"/>
            <a:ext cx="2743200" cy="1601787"/>
          </a:xfrm>
        </p:spPr>
        <p:txBody>
          <a:bodyPr rtlCol="0"/>
          <a:lstStyle/>
          <a:p>
            <a:pPr rtl="0"/>
            <a:r>
              <a:rPr lang="es-ES"/>
              <a:t>Oportunidad de crear</a:t>
            </a:r>
          </a:p>
          <a:p>
            <a:pPr rtl="0"/>
            <a:r>
              <a:rPr lang="es-ES"/>
              <a:t>Mercado totalmente inclusivo</a:t>
            </a:r>
          </a:p>
          <a:p>
            <a:pPr rtl="0"/>
            <a:r>
              <a:rPr lang="es-ES"/>
              <a:t>Mercado total disponible</a:t>
            </a:r>
            <a:endParaRPr lang="es-E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B347867-02E8-444A-AA60-F2342905027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78552" y="2043763"/>
            <a:ext cx="1828800" cy="1371600"/>
          </a:xfrm>
          <a:ln w="22225"/>
        </p:spPr>
        <p:txBody>
          <a:bodyPr rtlCol="0"/>
          <a:lstStyle/>
          <a:p>
            <a:pPr rtl="0"/>
            <a:r>
              <a:rPr lang="es-ES" sz="2400"/>
              <a:t>2000 M €</a:t>
            </a:r>
            <a:endParaRPr lang="es-ES" sz="2400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D56C7F9C-E2D0-4742-A4BF-078450A6F6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1352" y="3862516"/>
            <a:ext cx="2743200" cy="1600200"/>
          </a:xfrm>
        </p:spPr>
        <p:txBody>
          <a:bodyPr rtlCol="0"/>
          <a:lstStyle/>
          <a:p>
            <a:pPr rtl="0"/>
            <a:r>
              <a:rPr lang="es-ES" noProof="1"/>
              <a:t>Libertad para crear</a:t>
            </a:r>
            <a:endParaRPr lang="es-ES"/>
          </a:p>
          <a:p>
            <a:pPr rtl="0"/>
            <a:r>
              <a:rPr lang="es-ES" noProof="1"/>
              <a:t>Mercado inclusivo de forma selectiva</a:t>
            </a:r>
          </a:p>
          <a:p>
            <a:pPr rtl="0"/>
            <a:r>
              <a:rPr lang="es-ES" noProof="1"/>
              <a:t>Mercado disponible útil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C52C56A-D7BB-4B81-B9A1-4E5E93A9A73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32776" y="2043763"/>
            <a:ext cx="1828800" cy="1371600"/>
          </a:xfrm>
          <a:ln w="22225"/>
        </p:spPr>
        <p:txBody>
          <a:bodyPr rtlCol="0"/>
          <a:lstStyle/>
          <a:p>
            <a:pPr rtl="0"/>
            <a:r>
              <a:rPr lang="es-ES" sz="2400"/>
              <a:t>1000 M €</a:t>
            </a:r>
            <a:endParaRPr lang="es-ES" sz="2400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6A22EE9E-DC5B-423D-A43D-F003576C11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75576" y="3862516"/>
            <a:ext cx="2743200" cy="1600200"/>
          </a:xfrm>
        </p:spPr>
        <p:txBody>
          <a:bodyPr rtlCol="0">
            <a:normAutofit fontScale="70000" lnSpcReduction="20000"/>
          </a:bodyPr>
          <a:lstStyle/>
          <a:p>
            <a:pPr rtl="0"/>
            <a:r>
              <a:rPr lang="es-ES" noProof="1"/>
              <a:t>Poca competencia</a:t>
            </a:r>
          </a:p>
          <a:p>
            <a:pPr rtl="0"/>
            <a:r>
              <a:rPr lang="es-ES" noProof="1"/>
              <a:t>Mercado dirigido a un público específico</a:t>
            </a:r>
          </a:p>
          <a:p>
            <a:pPr rtl="0"/>
            <a:r>
              <a:rPr lang="es-ES" noProof="1"/>
              <a:t>Mercado obtenible al que se puede atender</a:t>
            </a:r>
            <a:endParaRPr lang="es-ES" dirty="0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2C3A17A7-B59A-4E68-9B7D-4FD6F57E768F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/>
              <a:t>1/7/20XX</a:t>
            </a: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2B414F9-DCDA-42C7-9094-5A64C27E32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/>
              <a:t>Título de la presentación de lanzamiento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9A45E72-311B-492D-8FFD-649E1B0320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46660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es-ES"/>
              <a:t>COMPARATIVA DE MERCADO</a:t>
            </a:r>
            <a:endParaRPr lang="es-ES" dirty="0"/>
          </a:p>
        </p:txBody>
      </p:sp>
      <p:sp>
        <p:nvSpPr>
          <p:cNvPr id="27" name="Marcador de texto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671601" y="2149157"/>
            <a:ext cx="2743200" cy="2999232"/>
          </a:xfrm>
        </p:spPr>
        <p:txBody>
          <a:bodyPr rtlCol="0">
            <a:normAutofit/>
          </a:bodyPr>
          <a:lstStyle/>
          <a:p>
            <a:pPr rtl="0"/>
            <a:r>
              <a:rPr lang="es-ES"/>
              <a:t>3000 M €</a:t>
            </a:r>
            <a:endParaRPr lang="es-ES" dirty="0"/>
          </a:p>
        </p:txBody>
      </p:sp>
      <p:sp>
        <p:nvSpPr>
          <p:cNvPr id="31" name="Marcador de texto 30">
            <a:extLst>
              <a:ext uri="{FF2B5EF4-FFF2-40B4-BE49-F238E27FC236}">
                <a16:creationId xmlns:a16="http://schemas.microsoft.com/office/drawing/2014/main" id="{FB4B73B3-17D0-4AD4-A250-23C177FEC52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03095" y="3511296"/>
            <a:ext cx="2286000" cy="731520"/>
          </a:xfrm>
        </p:spPr>
        <p:txBody>
          <a:bodyPr rtlCol="0"/>
          <a:lstStyle/>
          <a:p>
            <a:pPr rtl="0"/>
            <a:r>
              <a:rPr lang="es-ES"/>
              <a:t>OPORTUNIDAD DE CONTRUIR </a:t>
            </a:r>
            <a:endParaRPr lang="es-ES" dirty="0"/>
          </a:p>
        </p:txBody>
      </p:sp>
      <p:sp>
        <p:nvSpPr>
          <p:cNvPr id="33" name="Marcador de texto 32">
            <a:extLst>
              <a:ext uri="{FF2B5EF4-FFF2-40B4-BE49-F238E27FC236}">
                <a16:creationId xmlns:a16="http://schemas.microsoft.com/office/drawing/2014/main" id="{D57220B4-795B-4602-8E69-5D53D12DCC8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901952" y="4279392"/>
            <a:ext cx="2286000" cy="640080"/>
          </a:xfrm>
        </p:spPr>
        <p:txBody>
          <a:bodyPr rtlCol="0"/>
          <a:lstStyle/>
          <a:p>
            <a:pPr rtl="0"/>
            <a:r>
              <a:rPr lang="es-ES" noProof="1"/>
              <a:t>Mercado disponible</a:t>
            </a:r>
          </a:p>
        </p:txBody>
      </p:sp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724400" y="2149157"/>
            <a:ext cx="2743200" cy="2999232"/>
          </a:xfrm>
        </p:spPr>
        <p:txBody>
          <a:bodyPr rtlCol="0"/>
          <a:lstStyle/>
          <a:p>
            <a:pPr rtl="0"/>
            <a:r>
              <a:rPr lang="es-ES"/>
              <a:t>2000 M €</a:t>
            </a:r>
            <a:endParaRPr lang="es-ES" dirty="0"/>
          </a:p>
        </p:txBody>
      </p:sp>
      <p:sp>
        <p:nvSpPr>
          <p:cNvPr id="24" name="Marcador de contenido 23">
            <a:extLst>
              <a:ext uri="{FF2B5EF4-FFF2-40B4-BE49-F238E27FC236}">
                <a16:creationId xmlns:a16="http://schemas.microsoft.com/office/drawing/2014/main" id="{B5A11B9F-68B0-405D-8B6F-DDBC74E10DD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964559" y="3511296"/>
            <a:ext cx="2286000" cy="731520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es-ES"/>
              <a:t>LIBERTAD PARA CREAR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2463A9-91ED-406C-A142-DF9DBB5C01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64560" y="4279392"/>
            <a:ext cx="2286000" cy="6400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ES"/>
              <a:t>Mercado útil</a:t>
            </a:r>
            <a:endParaRPr lang="es-ES" dirty="0"/>
          </a:p>
        </p:txBody>
      </p: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A362839C-0A6B-4785-ACD4-42645537A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9944" y="2149157"/>
            <a:ext cx="2743201" cy="2997072"/>
          </a:xfrm>
        </p:spPr>
        <p:txBody>
          <a:bodyPr rtlCol="0"/>
          <a:lstStyle/>
          <a:p>
            <a:pPr rtl="0"/>
            <a:r>
              <a:rPr lang="es-ES"/>
              <a:t>1000 M €</a:t>
            </a:r>
            <a:endParaRPr lang="es-ES" dirty="0"/>
          </a:p>
        </p:txBody>
      </p:sp>
      <p:sp>
        <p:nvSpPr>
          <p:cNvPr id="58" name="Marcador de texto 57">
            <a:extLst>
              <a:ext uri="{FF2B5EF4-FFF2-40B4-BE49-F238E27FC236}">
                <a16:creationId xmlns:a16="http://schemas.microsoft.com/office/drawing/2014/main" id="{EC3B6141-A529-43FA-B6A2-0FFA5D9DF00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012799" y="3511296"/>
            <a:ext cx="2286000" cy="731520"/>
          </a:xfrm>
        </p:spPr>
        <p:txBody>
          <a:bodyPr rtlCol="0"/>
          <a:lstStyle/>
          <a:p>
            <a:pPr rtl="0"/>
            <a:r>
              <a:rPr lang="es-ES"/>
              <a:t>POCA </a:t>
            </a:r>
          </a:p>
          <a:p>
            <a:pPr rtl="0"/>
            <a:r>
              <a:rPr lang="es-ES"/>
              <a:t>COMPETENCIA</a:t>
            </a:r>
          </a:p>
          <a:p>
            <a:pPr rtl="0"/>
            <a:endParaRPr lang="es-ES" dirty="0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AF961A7D-A035-4952-BEF5-34EE93A248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12800" y="4279392"/>
            <a:ext cx="2286000" cy="6400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ES" noProof="1"/>
              <a:t>Mercado obtenible</a:t>
            </a:r>
            <a:endParaRPr lang="es-ES" dirty="0"/>
          </a:p>
        </p:txBody>
      </p:sp>
      <p:sp>
        <p:nvSpPr>
          <p:cNvPr id="35" name="Marcador de fecha 34">
            <a:extLst>
              <a:ext uri="{FF2B5EF4-FFF2-40B4-BE49-F238E27FC236}">
                <a16:creationId xmlns:a16="http://schemas.microsoft.com/office/drawing/2014/main" id="{49974BE5-90FB-42C0-A67E-03D93A179D73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/>
              <a:t>1/7/20XX</a:t>
            </a:r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32271CD-BE6E-4BDA-AE95-037EC2B146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/>
              <a:t>Título de la presentación de lanzamiento</a:t>
            </a:r>
            <a:endParaRPr lang="es-ES" dirty="0"/>
          </a:p>
        </p:txBody>
      </p:sp>
      <p:sp>
        <p:nvSpPr>
          <p:cNvPr id="34" name="Marcador de número de diapositiva 33">
            <a:extLst>
              <a:ext uri="{FF2B5EF4-FFF2-40B4-BE49-F238E27FC236}">
                <a16:creationId xmlns:a16="http://schemas.microsoft.com/office/drawing/2014/main" id="{5B126C81-EB34-4B01-A592-C14F87B18B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31300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ES" dirty="0"/>
              <a:t>COMPARING RESULTS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4A7F91F-F80F-48F2-952B-1A28BE488E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/>
              <a:t>1/7/20XX</a:t>
            </a: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C02236B-A6B0-4EAA-85D3-7D72C9904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/>
              <a:t>Título de la presentación de lanzamiento</a:t>
            </a:r>
            <a:endParaRPr lang="es-ES" dirty="0"/>
          </a:p>
        </p:txBody>
      </p:sp>
      <p:sp>
        <p:nvSpPr>
          <p:cNvPr id="38" name="Marcador de número de diapositiva 37">
            <a:extLst>
              <a:ext uri="{FF2B5EF4-FFF2-40B4-BE49-F238E27FC236}">
                <a16:creationId xmlns:a16="http://schemas.microsoft.com/office/drawing/2014/main" id="{AFE5268B-0629-492C-B633-766DE4F3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13</a:t>
            </a:fld>
            <a:endParaRPr lang="es-ES" dirty="0"/>
          </a:p>
        </p:txBody>
      </p:sp>
      <p:graphicFrame>
        <p:nvGraphicFramePr>
          <p:cNvPr id="17" name="Tabla 9">
            <a:extLst>
              <a:ext uri="{FF2B5EF4-FFF2-40B4-BE49-F238E27FC236}">
                <a16:creationId xmlns:a16="http://schemas.microsoft.com/office/drawing/2014/main" id="{EC712881-D777-DBAD-D48D-0318A90CE6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699313"/>
              </p:ext>
            </p:extLst>
          </p:nvPr>
        </p:nvGraphicFramePr>
        <p:xfrm>
          <a:off x="915925" y="1690688"/>
          <a:ext cx="10360150" cy="133820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697643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446417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2072030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072030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2072030">
                  <a:extLst>
                    <a:ext uri="{9D8B030D-6E8A-4147-A177-3AD203B41FA5}">
                      <a16:colId xmlns:a16="http://schemas.microsoft.com/office/drawing/2014/main" val="3235153012"/>
                    </a:ext>
                  </a:extLst>
                </a:gridCol>
              </a:tblGrid>
              <a:tr h="334551">
                <a:tc>
                  <a:txBody>
                    <a:bodyPr/>
                    <a:lstStyle/>
                    <a:p>
                      <a:pPr algn="l" rtl="0" fontAlgn="b"/>
                      <a:endParaRPr lang="es-ES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1" i="0" u="none" strike="noStrike" noProof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LSTM (1h)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1" u="none" strike="noStrike" noProof="0" dirty="0">
                          <a:solidFill>
                            <a:schemeClr val="tx1"/>
                          </a:solidFill>
                          <a:effectLst/>
                        </a:rPr>
                        <a:t>LSTM (24h)</a:t>
                      </a:r>
                      <a:endParaRPr lang="es-ES" sz="1200" b="1" i="0" u="none" strike="noStrike" noProof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1" u="none" strike="noStrike" noProof="0" dirty="0">
                          <a:solidFill>
                            <a:schemeClr val="tx1"/>
                          </a:solidFill>
                          <a:effectLst/>
                        </a:rPr>
                        <a:t>VARMAX</a:t>
                      </a:r>
                      <a:endParaRPr lang="es-ES" sz="1200" b="1" i="0" u="none" strike="noStrike" noProof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1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MLP</a:t>
                      </a:r>
                    </a:p>
                  </a:txBody>
                  <a:tcPr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algn="l" rtl="0" fontAlgn="b"/>
                      <a:r>
                        <a:rPr lang="es-ES" sz="12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Error </a:t>
                      </a:r>
                      <a:r>
                        <a:rPr lang="es-ES" sz="1200" b="0" i="0" u="none" strike="noStrike" noProof="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measurements</a:t>
                      </a:r>
                      <a:endParaRPr lang="es-ES" sz="1200" b="0" i="0" u="none" strike="noStrike" noProof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es-ES" sz="1200" b="0" u="none" strike="noStrike" noProof="0" dirty="0">
                          <a:solidFill>
                            <a:schemeClr val="tx1"/>
                          </a:solidFill>
                          <a:effectLst/>
                        </a:rPr>
                        <a:t>RMSE</a:t>
                      </a:r>
                      <a:endParaRPr lang="es-ES" sz="1200" b="0" i="0" u="none" strike="noStrike" noProof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 dirty="0">
                          <a:solidFill>
                            <a:schemeClr val="tx1"/>
                          </a:solidFill>
                          <a:effectLst/>
                        </a:rPr>
                        <a:t>50 000</a:t>
                      </a:r>
                      <a:endParaRPr lang="es-ES" sz="1200" b="0" i="0" u="none" strike="noStrike" noProof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400 000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1 600 000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s-ES" sz="1200" b="0" i="0" u="none" strike="noStrike" noProof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es-ES" sz="1200" b="0" u="none" strike="noStrike" noProof="0" dirty="0">
                          <a:solidFill>
                            <a:schemeClr val="tx1"/>
                          </a:solidFill>
                          <a:effectLst/>
                        </a:rPr>
                        <a:t>MAPE (%)</a:t>
                      </a:r>
                      <a:endParaRPr lang="es-ES" sz="1200" b="0" i="0" u="none" strike="noStrike" noProof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 dirty="0">
                          <a:solidFill>
                            <a:schemeClr val="tx1"/>
                          </a:solidFill>
                          <a:effectLst/>
                        </a:rPr>
                        <a:t>500 000</a:t>
                      </a:r>
                      <a:endParaRPr lang="es-ES" sz="1200" b="0" i="0" u="none" strike="noStrike" noProof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4 000 000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16 000 000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s-ES" sz="1200" b="0" i="0" u="none" strike="noStrike" noProof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es-ES"/>
              <a:t>NUESTRA COMPETENCIA 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B97FAAF-FD5C-4EDE-A2D8-1482664534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09000" y="2112264"/>
            <a:ext cx="2011680" cy="274320"/>
          </a:xfrm>
        </p:spPr>
        <p:txBody>
          <a:bodyPr rtlCol="0">
            <a:normAutofit/>
          </a:bodyPr>
          <a:lstStyle/>
          <a:p>
            <a:pPr rtl="0"/>
            <a:r>
              <a:rPr lang="es-ES"/>
              <a:t>PRÁCTICO</a:t>
            </a:r>
          </a:p>
        </p:txBody>
      </p:sp>
      <p:sp>
        <p:nvSpPr>
          <p:cNvPr id="4" name="Cuadro de texto 3">
            <a:extLst>
              <a:ext uri="{FF2B5EF4-FFF2-40B4-BE49-F238E27FC236}">
                <a16:creationId xmlns:a16="http://schemas.microsoft.com/office/drawing/2014/main" id="{86EFD55C-BF13-445C-838A-107ADC1C0D24}"/>
              </a:ext>
            </a:extLst>
          </p:cNvPr>
          <p:cNvSpPr txBox="1"/>
          <p:nvPr/>
        </p:nvSpPr>
        <p:spPr>
          <a:xfrm>
            <a:off x="1240612" y="2552216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s-ES" sz="1400" b="1">
                <a:solidFill>
                  <a:schemeClr val="accent1">
                    <a:lumMod val="50000"/>
                  </a:schemeClr>
                </a:solidFill>
              </a:rPr>
              <a:t>UN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7DD26C85-1F6D-4245-B567-36563414B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14448" y="2880353"/>
            <a:ext cx="155448" cy="155448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>
              <a:solidFill>
                <a:schemeClr val="accent1"/>
              </a:solidFill>
            </a:endParaRPr>
          </a:p>
        </p:txBody>
      </p:sp>
      <p:sp>
        <p:nvSpPr>
          <p:cNvPr id="45" name="Cuadro de texto 44">
            <a:extLst>
              <a:ext uri="{FF2B5EF4-FFF2-40B4-BE49-F238E27FC236}">
                <a16:creationId xmlns:a16="http://schemas.microsoft.com/office/drawing/2014/main" id="{46B3165E-F0AF-4E93-8DAF-78E708FEE96D}"/>
              </a:ext>
            </a:extLst>
          </p:cNvPr>
          <p:cNvSpPr txBox="1"/>
          <p:nvPr/>
        </p:nvSpPr>
        <p:spPr>
          <a:xfrm>
            <a:off x="8952613" y="2175264"/>
            <a:ext cx="1510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s-ES" sz="2000">
                <a:solidFill>
                  <a:schemeClr val="accent2"/>
                </a:solidFill>
                <a:latin typeface="+mj-lt"/>
              </a:rPr>
              <a:t>Contoso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2B7DB985-B36F-483E-9F4C-75F0A3BB4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630352" y="2571997"/>
            <a:ext cx="228600" cy="228600"/>
          </a:xfrm>
          <a:prstGeom prst="rect">
            <a:avLst/>
          </a:prstGeom>
          <a:solidFill>
            <a:schemeClr val="accent2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E9C0C8B1-2DBC-40B1-BBA7-7B3D39647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9445" y="3346704"/>
            <a:ext cx="2011680" cy="274320"/>
          </a:xfrm>
        </p:spPr>
        <p:txBody>
          <a:bodyPr rtlCol="0">
            <a:normAutofit/>
          </a:bodyPr>
          <a:lstStyle/>
          <a:p>
            <a:pPr rtl="0"/>
            <a:r>
              <a:rPr lang="es-ES"/>
              <a:t>CARO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B2F06784-6A30-4941-B70A-A58B611950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62752" y="3346704"/>
            <a:ext cx="2011680" cy="274320"/>
          </a:xfrm>
        </p:spPr>
        <p:txBody>
          <a:bodyPr rtlCol="0">
            <a:noAutofit/>
          </a:bodyPr>
          <a:lstStyle/>
          <a:p>
            <a:pPr rtl="0"/>
            <a:r>
              <a:rPr lang="es-ES"/>
              <a:t>ASEQUIBLE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0D3F8A78-F61A-4637-942D-531A0D94A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19402" y="3991193"/>
            <a:ext cx="155448" cy="155448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>
              <a:solidFill>
                <a:schemeClr val="accent1"/>
              </a:solidFill>
            </a:endParaRPr>
          </a:p>
        </p:txBody>
      </p:sp>
      <p:sp>
        <p:nvSpPr>
          <p:cNvPr id="14" name="Cuadro de texto 13">
            <a:extLst>
              <a:ext uri="{FF2B5EF4-FFF2-40B4-BE49-F238E27FC236}">
                <a16:creationId xmlns:a16="http://schemas.microsoft.com/office/drawing/2014/main" id="{7ED65121-CDE8-4D4F-BDA3-31C3F7E30E0F}"/>
              </a:ext>
            </a:extLst>
          </p:cNvPr>
          <p:cNvSpPr txBox="1"/>
          <p:nvPr/>
        </p:nvSpPr>
        <p:spPr>
          <a:xfrm>
            <a:off x="1866038" y="4232414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s-ES" sz="1400" b="1">
                <a:solidFill>
                  <a:schemeClr val="accent1">
                    <a:lumMod val="50000"/>
                  </a:schemeClr>
                </a:solidFill>
              </a:rPr>
              <a:t>D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5BA97092-809F-47A9-8249-3B3B8444B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98724" y="4666450"/>
            <a:ext cx="155448" cy="155448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>
              <a:solidFill>
                <a:schemeClr val="accent1"/>
              </a:solidFill>
            </a:endParaRPr>
          </a:p>
        </p:txBody>
      </p:sp>
      <p:sp>
        <p:nvSpPr>
          <p:cNvPr id="21" name="Cuadro de texto 20">
            <a:extLst>
              <a:ext uri="{FF2B5EF4-FFF2-40B4-BE49-F238E27FC236}">
                <a16:creationId xmlns:a16="http://schemas.microsoft.com/office/drawing/2014/main" id="{AD213F40-319F-48D4-B671-51D806C017DB}"/>
              </a:ext>
            </a:extLst>
          </p:cNvPr>
          <p:cNvSpPr txBox="1"/>
          <p:nvPr/>
        </p:nvSpPr>
        <p:spPr>
          <a:xfrm>
            <a:off x="2624888" y="4873536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s-ES" sz="1400" b="1">
                <a:solidFill>
                  <a:schemeClr val="accent1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6F2F37D3-3B6B-4C6F-AE6B-C8253B191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48713" y="4542253"/>
            <a:ext cx="155448" cy="155448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>
              <a:solidFill>
                <a:schemeClr val="accent1"/>
              </a:solidFill>
            </a:endParaRPr>
          </a:p>
        </p:txBody>
      </p:sp>
      <p:sp>
        <p:nvSpPr>
          <p:cNvPr id="23" name="Cuadro de texto 22">
            <a:extLst>
              <a:ext uri="{FF2B5EF4-FFF2-40B4-BE49-F238E27FC236}">
                <a16:creationId xmlns:a16="http://schemas.microsoft.com/office/drawing/2014/main" id="{04537644-11DD-456E-9CB9-07E65B9D639A}"/>
              </a:ext>
            </a:extLst>
          </p:cNvPr>
          <p:cNvSpPr txBox="1"/>
          <p:nvPr/>
        </p:nvSpPr>
        <p:spPr>
          <a:xfrm>
            <a:off x="6374877" y="4746624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s-ES" sz="1400" b="1">
                <a:solidFill>
                  <a:schemeClr val="accent1">
                    <a:lumMod val="50000"/>
                  </a:schemeClr>
                </a:solidFill>
              </a:rPr>
              <a:t>B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6EC585A1-2E31-4298-8FD8-F3D23C1EF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32639" y="3919295"/>
            <a:ext cx="155448" cy="155448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>
              <a:solidFill>
                <a:schemeClr val="accent1"/>
              </a:solidFill>
            </a:endParaRPr>
          </a:p>
        </p:txBody>
      </p:sp>
      <p:sp>
        <p:nvSpPr>
          <p:cNvPr id="25" name="Cuadro de texto 24">
            <a:extLst>
              <a:ext uri="{FF2B5EF4-FFF2-40B4-BE49-F238E27FC236}">
                <a16:creationId xmlns:a16="http://schemas.microsoft.com/office/drawing/2014/main" id="{44E08925-138F-4068-9329-D6D44E600B83}"/>
              </a:ext>
            </a:extLst>
          </p:cNvPr>
          <p:cNvSpPr txBox="1"/>
          <p:nvPr/>
        </p:nvSpPr>
        <p:spPr>
          <a:xfrm>
            <a:off x="8058803" y="4126386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s-ES" sz="1400" b="1">
                <a:solidFill>
                  <a:schemeClr val="accent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F0BD43D-EBFD-48E7-A1D3-EB9228D4C5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09000" y="5132470"/>
            <a:ext cx="2011680" cy="274320"/>
          </a:xfrm>
        </p:spPr>
        <p:txBody>
          <a:bodyPr rtlCol="0">
            <a:noAutofit/>
          </a:bodyPr>
          <a:lstStyle/>
          <a:p>
            <a:pPr rtl="0"/>
            <a:r>
              <a:rPr lang="es-ES"/>
              <a:t>INCÓMODO</a:t>
            </a:r>
          </a:p>
        </p:txBody>
      </p:sp>
      <p:sp>
        <p:nvSpPr>
          <p:cNvPr id="47" name="Marcador de fecha 46">
            <a:extLst>
              <a:ext uri="{FF2B5EF4-FFF2-40B4-BE49-F238E27FC236}">
                <a16:creationId xmlns:a16="http://schemas.microsoft.com/office/drawing/2014/main" id="{B056447E-08BD-4E82-B60A-8C45EBBF17C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/>
              <a:t>1/7/20XX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CC7E0A4-FE8E-4F7B-8370-1FA3484B61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/>
              <a:t>Título de la presentación de lanzamiento</a:t>
            </a:r>
          </a:p>
        </p:txBody>
      </p:sp>
      <p:sp>
        <p:nvSpPr>
          <p:cNvPr id="46" name="Marcador de número de diapositiva 45">
            <a:extLst>
              <a:ext uri="{FF2B5EF4-FFF2-40B4-BE49-F238E27FC236}">
                <a16:creationId xmlns:a16="http://schemas.microsoft.com/office/drawing/2014/main" id="{CEA586AC-7CD4-415B-BA90-730735F565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988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Título 953">
            <a:extLst>
              <a:ext uri="{FF2B5EF4-FFF2-40B4-BE49-F238E27FC236}">
                <a16:creationId xmlns:a16="http://schemas.microsoft.com/office/drawing/2014/main" id="{7E55856D-8731-4D07-B99E-5270A3B01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874" y="704088"/>
            <a:ext cx="9050253" cy="640080"/>
          </a:xfrm>
        </p:spPr>
        <p:txBody>
          <a:bodyPr rtlCol="0"/>
          <a:lstStyle/>
          <a:p>
            <a:pPr rtl="0"/>
            <a:r>
              <a:rPr lang="es-ES"/>
              <a:t>ESTRATEGIA DE CRECIMIENTO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8F4ED644-C47C-456A-96A0-2E9A580059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1389888"/>
            <a:ext cx="9052560" cy="395859"/>
          </a:xfrm>
        </p:spPr>
        <p:txBody>
          <a:bodyPr rtlCol="0"/>
          <a:lstStyle/>
          <a:p>
            <a:pPr rtl="0"/>
            <a:r>
              <a:rPr lang="es-ES"/>
              <a:t>Cómo creceremos en el futuro</a:t>
            </a:r>
          </a:p>
        </p:txBody>
      </p:sp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CDF4D42A-3F39-4699-9C9C-91BBC8C722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799" y="2450592"/>
            <a:ext cx="3200400" cy="2567007"/>
          </a:xfrm>
        </p:spPr>
        <p:txBody>
          <a:bodyPr rtlCol="0"/>
          <a:lstStyle/>
          <a:p>
            <a:pPr rtl="0"/>
            <a:r>
              <a:rPr lang="es-ES"/>
              <a:t>FEBRERO DE 20XX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1DDDEF-20C4-4F65-BAC9-0A763DF7E0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9859" y="3392424"/>
            <a:ext cx="274320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ES"/>
              <a:t>Mostrar borradores del producto a empresas locales de la región para ayudar a establecerlo</a:t>
            </a:r>
          </a:p>
          <a:p>
            <a:pPr rtl="0"/>
            <a:endParaRPr lang="es-ES"/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538ACC23-C522-4E38-9FC4-D46CF2EA15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99309" y="2450591"/>
            <a:ext cx="3200400" cy="2567009"/>
          </a:xfrm>
        </p:spPr>
        <p:txBody>
          <a:bodyPr rtlCol="0"/>
          <a:lstStyle/>
          <a:p>
            <a:pPr rtl="0"/>
            <a:r>
              <a:rPr lang="es-ES"/>
              <a:t>MAYO DE 20XX</a:t>
            </a:r>
          </a:p>
        </p:txBody>
      </p:sp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9A2AC06B-E1EB-4973-A6DF-05697A7396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31630" y="3392424"/>
            <a:ext cx="2743200" cy="1463040"/>
          </a:xfrm>
        </p:spPr>
        <p:txBody>
          <a:bodyPr rtlCol="0"/>
          <a:lstStyle/>
          <a:p>
            <a:pPr rtl="0"/>
            <a:r>
              <a:rPr lang="es-ES"/>
              <a:t>Sacar los borradores para el público general y supervisar las tendencias de la prensa y del mercado regional</a:t>
            </a:r>
          </a:p>
          <a:p>
            <a:pPr rtl="0"/>
            <a:endParaRPr lang="es-ES"/>
          </a:p>
        </p:txBody>
      </p:sp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9C3E93EF-EBD0-4425-843B-18F5AFCAF3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33163" y="2450591"/>
            <a:ext cx="3200400" cy="2567009"/>
          </a:xfrm>
        </p:spPr>
        <p:txBody>
          <a:bodyPr rtlCol="0"/>
          <a:lstStyle/>
          <a:p>
            <a:pPr rtl="0"/>
            <a:r>
              <a:rPr lang="es-ES"/>
              <a:t>OCTUBRE DE 20XX</a:t>
            </a:r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0CF96B73-21DC-408C-8CD4-70E4B94A46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73439" y="3392424"/>
            <a:ext cx="2743200" cy="1463040"/>
          </a:xfrm>
        </p:spPr>
        <p:txBody>
          <a:bodyPr rtlCol="0">
            <a:normAutofit/>
          </a:bodyPr>
          <a:lstStyle/>
          <a:p>
            <a:pPr rtl="0"/>
            <a:r>
              <a:rPr lang="es-ES"/>
              <a:t>Recopilar comentarios de empresas de arquitectura y empresarios comerciales para ampliar la disponibilidad del producto</a:t>
            </a:r>
          </a:p>
          <a:p>
            <a:pPr rtl="0"/>
            <a:endParaRPr lang="es-ES"/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F2AE54BF-2581-4D14-A1E9-8913662230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/>
              <a:t>1/7/20XX</a:t>
            </a:r>
          </a:p>
        </p:txBody>
      </p:sp>
      <p:sp>
        <p:nvSpPr>
          <p:cNvPr id="53" name="Marcador de pie de página 52">
            <a:extLst>
              <a:ext uri="{FF2B5EF4-FFF2-40B4-BE49-F238E27FC236}">
                <a16:creationId xmlns:a16="http://schemas.microsoft.com/office/drawing/2014/main" id="{1557424D-75FD-4489-9685-048E9F66D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/>
              <a:t>Título de la presentación de lanzamiento</a:t>
            </a:r>
          </a:p>
        </p:txBody>
      </p:sp>
      <p:sp>
        <p:nvSpPr>
          <p:cNvPr id="72" name="Marcador de número de diapositiva 71">
            <a:extLst>
              <a:ext uri="{FF2B5EF4-FFF2-40B4-BE49-F238E27FC236}">
                <a16:creationId xmlns:a16="http://schemas.microsoft.com/office/drawing/2014/main" id="{2AB505C4-815E-4F7D-B0E9-365B0D06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7049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6">
            <a:extLst>
              <a:ext uri="{FF2B5EF4-FFF2-40B4-BE49-F238E27FC236}">
                <a16:creationId xmlns:a16="http://schemas.microsoft.com/office/drawing/2014/main" id="{73DD6D01-2071-4296-A5E4-539BB859A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 rtlCol="0"/>
          <a:lstStyle/>
          <a:p>
            <a:pPr rtl="0"/>
            <a:r>
              <a:rPr lang="es-ES" dirty="0"/>
              <a:t>CRECIMIENTO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13CBBB27-FAA2-494A-BBC2-D74BCEEFC8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1389888"/>
            <a:ext cx="9052560" cy="395859"/>
          </a:xfrm>
        </p:spPr>
        <p:txBody>
          <a:bodyPr rtlCol="0"/>
          <a:lstStyle/>
          <a:p>
            <a:pPr rtl="0"/>
            <a:r>
              <a:rPr lang="es-ES" dirty="0"/>
              <a:t>Previsión de éxito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2002536"/>
            <a:ext cx="5157216" cy="393192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MÉTRICAS CLAVE</a:t>
            </a:r>
          </a:p>
        </p:txBody>
      </p:sp>
      <p:graphicFrame>
        <p:nvGraphicFramePr>
          <p:cNvPr id="11" name="Tabla 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05751571"/>
              </p:ext>
            </p:extLst>
          </p:nvPr>
        </p:nvGraphicFramePr>
        <p:xfrm>
          <a:off x="923925" y="2670175"/>
          <a:ext cx="4900295" cy="320151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80059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980059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980059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980059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980059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903121">
                <a:tc>
                  <a:txBody>
                    <a:bodyPr/>
                    <a:lstStyle/>
                    <a:p>
                      <a:pPr rtl="0"/>
                      <a:endParaRPr lang="es-ES" sz="1400" noProof="0"/>
                    </a:p>
                  </a:txBody>
                  <a:tcP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-ES" sz="1200" b="0" noProof="0"/>
                        <a:t>Clientes</a:t>
                      </a:r>
                    </a:p>
                  </a:txBody>
                  <a:tcPr marL="95186" marR="95186" marT="47593" marB="47593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-ES" sz="1200" b="0" noProof="0"/>
                        <a:t>Pedidos</a:t>
                      </a:r>
                    </a:p>
                  </a:txBody>
                  <a:tcPr marL="95186" marR="95186" marT="47593" marB="47593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-ES" sz="1200" b="0" noProof="0"/>
                        <a:t>Ingresos brutos</a:t>
                      </a:r>
                    </a:p>
                  </a:txBody>
                  <a:tcPr marL="95186" marR="95186" marT="47593" marB="47593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-ES" sz="1200" b="0" noProof="0"/>
                        <a:t>Ingresos netos</a:t>
                      </a:r>
                    </a:p>
                  </a:txBody>
                  <a:tcPr marL="95186" marR="95186" marT="47593" marB="47593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574599">
                <a:tc>
                  <a:txBody>
                    <a:bodyPr/>
                    <a:lstStyle/>
                    <a:p>
                      <a:pPr algn="ctr" rtl="0"/>
                      <a:r>
                        <a:rPr lang="es-ES" sz="1200" noProof="0"/>
                        <a:t>20XX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-ES" sz="1200" noProof="0"/>
                        <a:t>10</a:t>
                      </a:r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-ES" sz="1200" noProof="0"/>
                        <a:t>1100</a:t>
                      </a:r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-ES" sz="1200" noProof="0"/>
                        <a:t>10 000 €</a:t>
                      </a:r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-ES" sz="1200" noProof="0"/>
                        <a:t>7 000 €</a:t>
                      </a:r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574599">
                <a:tc>
                  <a:txBody>
                    <a:bodyPr/>
                    <a:lstStyle/>
                    <a:p>
                      <a:pPr algn="ctr" rtl="0"/>
                      <a:r>
                        <a:rPr lang="es-ES" sz="1200" noProof="0"/>
                        <a:t>20XX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-ES" sz="1200" noProof="0"/>
                        <a:t>20</a:t>
                      </a:r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-ES" sz="1200" noProof="0"/>
                        <a:t>200</a:t>
                      </a:r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noProof="0"/>
                        <a:t>20 000 €</a:t>
                      </a:r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noProof="0"/>
                        <a:t>16 000 €</a:t>
                      </a:r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574599">
                <a:tc>
                  <a:txBody>
                    <a:bodyPr/>
                    <a:lstStyle/>
                    <a:p>
                      <a:pPr algn="ctr" rtl="0"/>
                      <a:r>
                        <a:rPr lang="es-ES" sz="1200" noProof="0"/>
                        <a:t>20XX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-ES" sz="1200" noProof="0"/>
                        <a:t>30</a:t>
                      </a:r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-ES" sz="1200" noProof="0"/>
                        <a:t>300</a:t>
                      </a:r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noProof="0"/>
                        <a:t>30 000 €</a:t>
                      </a:r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noProof="0"/>
                        <a:t>25 000 €</a:t>
                      </a:r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574599">
                <a:tc>
                  <a:txBody>
                    <a:bodyPr/>
                    <a:lstStyle/>
                    <a:p>
                      <a:pPr algn="ctr" rtl="0"/>
                      <a:r>
                        <a:rPr lang="es-ES" sz="1200" noProof="0"/>
                        <a:t>20XX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-ES" sz="1200" noProof="0"/>
                        <a:t>40</a:t>
                      </a:r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-ES" sz="1200" noProof="0"/>
                        <a:t>400</a:t>
                      </a:r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noProof="0"/>
                        <a:t>40 000 €</a:t>
                      </a:r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noProof="0" dirty="0"/>
                        <a:t>30 000 €</a:t>
                      </a:r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0" y="2002536"/>
            <a:ext cx="4334256" cy="393192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INGRESOS ANUALES</a:t>
            </a:r>
          </a:p>
        </p:txBody>
      </p:sp>
      <p:graphicFrame>
        <p:nvGraphicFramePr>
          <p:cNvPr id="27" name="Marcador de contenido 13" descr="Gráfico">
            <a:extLst>
              <a:ext uri="{FF2B5EF4-FFF2-40B4-BE49-F238E27FC236}">
                <a16:creationId xmlns:a16="http://schemas.microsoft.com/office/drawing/2014/main" id="{864E5252-A4EE-4C7C-AF7F-132ED2B8ECD8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08669397"/>
              </p:ext>
            </p:extLst>
          </p:nvPr>
        </p:nvGraphicFramePr>
        <p:xfrm>
          <a:off x="6364288" y="2533650"/>
          <a:ext cx="5165725" cy="3694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B0BFBAF-738B-42EB-AB0A-506992C08B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 dirty="0"/>
              <a:t>1/7/20XX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82DB33F-6F3F-4A62-B0DD-F747DDE7E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 dirty="0"/>
              <a:t>Título de la 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DD33746-F3B9-43A4-82DB-0DC78664A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60935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>
                <a:solidFill>
                  <a:schemeClr val="tx1"/>
                </a:solidFill>
              </a:rPr>
              <a:t>PLAN DE ACCIÓN PARA DOS AÑOS</a:t>
            </a:r>
          </a:p>
        </p:txBody>
      </p:sp>
      <p:sp>
        <p:nvSpPr>
          <p:cNvPr id="135" name="Marcador de texto 31">
            <a:extLst>
              <a:ext uri="{FF2B5EF4-FFF2-40B4-BE49-F238E27FC236}">
                <a16:creationId xmlns:a16="http://schemas.microsoft.com/office/drawing/2014/main" id="{0BE39453-7577-44CC-8A1C-7FC48A0BBE73}"/>
              </a:ext>
            </a:extLst>
          </p:cNvPr>
          <p:cNvSpPr txBox="1">
            <a:spLocks/>
          </p:cNvSpPr>
          <p:nvPr/>
        </p:nvSpPr>
        <p:spPr>
          <a:xfrm>
            <a:off x="2167128" y="2588133"/>
            <a:ext cx="1793875" cy="6968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vert="horz" lIns="91440" tIns="3600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200000"/>
              </a:lnSpc>
            </a:pPr>
            <a:r>
              <a:rPr lang="es-ES" sz="1200">
                <a:cs typeface="Calibri Light"/>
              </a:rPr>
              <a:t>Planes de borrador</a:t>
            </a:r>
            <a:endParaRPr lang="es-ES" sz="1200"/>
          </a:p>
        </p:txBody>
      </p:sp>
      <p:sp>
        <p:nvSpPr>
          <p:cNvPr id="137" name="Marcador de texto 32">
            <a:extLst>
              <a:ext uri="{FF2B5EF4-FFF2-40B4-BE49-F238E27FC236}">
                <a16:creationId xmlns:a16="http://schemas.microsoft.com/office/drawing/2014/main" id="{DC1BAD29-267A-4F67-ADFE-0FF85B86A4B2}"/>
              </a:ext>
            </a:extLst>
          </p:cNvPr>
          <p:cNvSpPr txBox="1">
            <a:spLocks/>
          </p:cNvSpPr>
          <p:nvPr/>
        </p:nvSpPr>
        <p:spPr>
          <a:xfrm>
            <a:off x="2167128" y="2990088"/>
            <a:ext cx="1690417" cy="2246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s-ES"/>
              <a:t>Febrero de 20XX</a:t>
            </a:r>
          </a:p>
        </p:txBody>
      </p:sp>
      <p:sp>
        <p:nvSpPr>
          <p:cNvPr id="59" name="Marcador de texto 31">
            <a:extLst>
              <a:ext uri="{FF2B5EF4-FFF2-40B4-BE49-F238E27FC236}">
                <a16:creationId xmlns:a16="http://schemas.microsoft.com/office/drawing/2014/main" id="{D72A9B46-CAC1-4684-99F6-25D9F1303002}"/>
              </a:ext>
            </a:extLst>
          </p:cNvPr>
          <p:cNvSpPr txBox="1">
            <a:spLocks/>
          </p:cNvSpPr>
          <p:nvPr/>
        </p:nvSpPr>
        <p:spPr>
          <a:xfrm>
            <a:off x="4517640" y="2578608"/>
            <a:ext cx="1793875" cy="6968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vert="horz" lIns="91440" tIns="3600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10000"/>
              </a:lnSpc>
            </a:pPr>
            <a:r>
              <a:rPr lang="es-ES" sz="1200">
                <a:cs typeface="Calibri Light"/>
              </a:rPr>
              <a:t>Hacer grupos de discusión</a:t>
            </a:r>
            <a:endParaRPr lang="es-ES" sz="1200"/>
          </a:p>
        </p:txBody>
      </p:sp>
      <p:sp>
        <p:nvSpPr>
          <p:cNvPr id="60" name="Marcador de texto 32">
            <a:extLst>
              <a:ext uri="{FF2B5EF4-FFF2-40B4-BE49-F238E27FC236}">
                <a16:creationId xmlns:a16="http://schemas.microsoft.com/office/drawing/2014/main" id="{372C63D9-4978-475C-890E-EEDC00DFC969}"/>
              </a:ext>
            </a:extLst>
          </p:cNvPr>
          <p:cNvSpPr txBox="1">
            <a:spLocks/>
          </p:cNvSpPr>
          <p:nvPr/>
        </p:nvSpPr>
        <p:spPr>
          <a:xfrm>
            <a:off x="4569369" y="3035353"/>
            <a:ext cx="1690417" cy="2246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s-ES"/>
              <a:t>Mayo de 20XX</a:t>
            </a:r>
          </a:p>
        </p:txBody>
      </p:sp>
      <p:sp>
        <p:nvSpPr>
          <p:cNvPr id="32" name="Marcador de texto 31">
            <a:extLst>
              <a:ext uri="{FF2B5EF4-FFF2-40B4-BE49-F238E27FC236}">
                <a16:creationId xmlns:a16="http://schemas.microsoft.com/office/drawing/2014/main" id="{0830F660-D88D-4A5F-8F7C-44B1D5C8E66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8489434" y="2576836"/>
            <a:ext cx="1793875" cy="696885"/>
          </a:xfrm>
          <a:ln w="22225">
            <a:solidFill>
              <a:schemeClr val="tx1"/>
            </a:solidFill>
          </a:ln>
        </p:spPr>
        <p:txBody>
          <a:bodyPr rtlCol="0">
            <a:normAutofit/>
          </a:bodyPr>
          <a:lstStyle/>
          <a:p>
            <a:pPr rtl="0"/>
            <a:r>
              <a:rPr lang="es-ES">
                <a:cs typeface="Calibri Light"/>
              </a:rPr>
              <a:t>Recopilar comentarios</a:t>
            </a:r>
            <a:endParaRPr lang="es-ES"/>
          </a:p>
        </p:txBody>
      </p:sp>
      <p:sp>
        <p:nvSpPr>
          <p:cNvPr id="33" name="Marcador de texto 32">
            <a:extLst>
              <a:ext uri="{FF2B5EF4-FFF2-40B4-BE49-F238E27FC236}">
                <a16:creationId xmlns:a16="http://schemas.microsoft.com/office/drawing/2014/main" id="{C77C5603-8643-4603-9AC4-34B768C3DBB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8541163" y="2960704"/>
            <a:ext cx="1690417" cy="228600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es-ES"/>
              <a:t>Octubre de 20XX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6861FF3-B902-4DEC-B46D-0F2E499C51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20XX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5941AA2-C85B-41A7-9264-A0C66F3293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>
                <a:solidFill>
                  <a:schemeClr val="tx1"/>
                </a:solidFill>
              </a:rPr>
              <a:t>ENE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C4BD3D3-C7A9-46F1-8ED8-AB8D1BB8926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FEB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873EDDDB-6509-4407-BA35-232AAF9F198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MAR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A33A061F-AC2A-4E3F-B448-DC6FEC307A5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ABR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FAC81818-8260-4E49-9FCC-569FDE30B0B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MAYO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D1FD068B-6917-4C40-B40D-5F7B670EA7B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JUN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EEAE71AD-30AF-4021-B577-B686EC6DA32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JUL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D8E5FFBE-125E-43C8-A66E-DE8D2FE7AF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AGO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7209F81D-5EC6-4D97-B0C2-AC00081AB1A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SEP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4A477EE3-A17C-4158-91E8-03A401BE96C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OCT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C477818B-3CAB-4A39-939D-99E98D2EE6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NOV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A7907FC8-DAAF-4896-A2B1-C173BF2FAE6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633085" y="3570392"/>
            <a:ext cx="640080" cy="274320"/>
          </a:xfrm>
        </p:spPr>
        <p:txBody>
          <a:bodyPr rtlCol="0">
            <a:normAutofit/>
          </a:bodyPr>
          <a:lstStyle/>
          <a:p>
            <a:pPr rtl="0"/>
            <a:r>
              <a:rPr lang="es-ES"/>
              <a:t>DIC</a:t>
            </a:r>
          </a:p>
        </p:txBody>
      </p:sp>
      <p:sp>
        <p:nvSpPr>
          <p:cNvPr id="11" name="Año">
            <a:extLst>
              <a:ext uri="{FF2B5EF4-FFF2-40B4-BE49-F238E27FC236}">
                <a16:creationId xmlns:a16="http://schemas.microsoft.com/office/drawing/2014/main" id="{44D29552-2F85-4F4F-9B7F-B79798681F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20XX</a:t>
            </a:r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FEC65619-A68A-4D21-9D17-40F8692EF19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>
                <a:solidFill>
                  <a:schemeClr val="tx1"/>
                </a:solidFill>
              </a:rPr>
              <a:t>ENE</a:t>
            </a:r>
          </a:p>
        </p:txBody>
      </p:sp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D9C4CCA5-A2BE-4897-994D-9B1669D69FD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FEB</a:t>
            </a:r>
          </a:p>
        </p:txBody>
      </p:sp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0C5FD452-DC3E-4D62-B19B-0A79E604A8A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MAR</a:t>
            </a:r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96D290B2-F312-4D9A-96C7-D40523406AC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ABR</a:t>
            </a:r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80E52477-0BA9-471B-B2C2-F1A03FCF188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MAYO</a:t>
            </a:r>
          </a:p>
        </p:txBody>
      </p:sp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70D1D022-03FA-47E6-8430-252C6D5B4C4E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JUN</a:t>
            </a:r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FA7483FC-7290-41B1-B371-ECA1174519D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JUL</a:t>
            </a:r>
          </a:p>
        </p:txBody>
      </p:sp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D149E385-DCE9-4DC9-8F0A-F8BAF02D979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AGO</a:t>
            </a:r>
          </a:p>
        </p:txBody>
      </p: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B7A506EE-32D5-4685-97A6-8FDFEF238C4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SEP</a:t>
            </a:r>
          </a:p>
        </p:txBody>
      </p:sp>
      <p:sp>
        <p:nvSpPr>
          <p:cNvPr id="27" name="Marcador de texto 26">
            <a:extLst>
              <a:ext uri="{FF2B5EF4-FFF2-40B4-BE49-F238E27FC236}">
                <a16:creationId xmlns:a16="http://schemas.microsoft.com/office/drawing/2014/main" id="{1787EDAC-5EAB-4A0D-9BD2-D6E9FD0B26A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OCT</a:t>
            </a:r>
          </a:p>
        </p:txBody>
      </p:sp>
      <p:sp>
        <p:nvSpPr>
          <p:cNvPr id="30" name="Marcador de texto 29">
            <a:extLst>
              <a:ext uri="{FF2B5EF4-FFF2-40B4-BE49-F238E27FC236}">
                <a16:creationId xmlns:a16="http://schemas.microsoft.com/office/drawing/2014/main" id="{E80CB353-63CA-4305-9748-807B6905DBFF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NOV</a:t>
            </a:r>
          </a:p>
        </p:txBody>
      </p:sp>
      <p:sp>
        <p:nvSpPr>
          <p:cNvPr id="31" name="Marcador de texto 30">
            <a:extLst>
              <a:ext uri="{FF2B5EF4-FFF2-40B4-BE49-F238E27FC236}">
                <a16:creationId xmlns:a16="http://schemas.microsoft.com/office/drawing/2014/main" id="{1B52C010-5159-4F61-821F-E73647E7C06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DIC</a:t>
            </a:r>
          </a:p>
        </p:txBody>
      </p:sp>
      <p:sp>
        <p:nvSpPr>
          <p:cNvPr id="97" name="Rectángulo 96">
            <a:extLst>
              <a:ext uri="{FF2B5EF4-FFF2-40B4-BE49-F238E27FC236}">
                <a16:creationId xmlns:a16="http://schemas.microsoft.com/office/drawing/2014/main" id="{7C62A66C-C8AD-4EB7-AA99-EC1CC0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87742" y="3991424"/>
            <a:ext cx="155448" cy="155448"/>
          </a:xfrm>
          <a:prstGeom prst="rect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id="{EF281927-601B-442B-A384-FB83A579A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46539" y="3995928"/>
            <a:ext cx="155448" cy="155448"/>
          </a:xfrm>
          <a:prstGeom prst="rect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33" name="Rectángulo 132">
            <a:extLst>
              <a:ext uri="{FF2B5EF4-FFF2-40B4-BE49-F238E27FC236}">
                <a16:creationId xmlns:a16="http://schemas.microsoft.com/office/drawing/2014/main" id="{4BEC6897-B080-4DDB-B92D-24D28F0A4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0176" y="3995928"/>
            <a:ext cx="155448" cy="155448"/>
          </a:xfrm>
          <a:prstGeom prst="rect">
            <a:avLst/>
          </a:prstGeom>
          <a:solidFill>
            <a:schemeClr val="accent2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CBC5BC0E-B11E-429C-9DF1-41E192D6B7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18333" y="3995928"/>
            <a:ext cx="155448" cy="155448"/>
          </a:xfrm>
          <a:prstGeom prst="rect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4747E967-F5B8-4D28-AC3F-E0E549FED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47649" y="3995928"/>
            <a:ext cx="155448" cy="155448"/>
          </a:xfrm>
          <a:prstGeom prst="rect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63" name="Marcador de texto 31">
            <a:extLst>
              <a:ext uri="{FF2B5EF4-FFF2-40B4-BE49-F238E27FC236}">
                <a16:creationId xmlns:a16="http://schemas.microsoft.com/office/drawing/2014/main" id="{C091014C-382D-40BC-8967-BC466535FE41}"/>
              </a:ext>
            </a:extLst>
          </p:cNvPr>
          <p:cNvSpPr txBox="1">
            <a:spLocks/>
          </p:cNvSpPr>
          <p:nvPr/>
        </p:nvSpPr>
        <p:spPr>
          <a:xfrm>
            <a:off x="2162250" y="4825677"/>
            <a:ext cx="1793875" cy="6968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vert="horz" lIns="91440" tIns="3600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200000"/>
              </a:lnSpc>
            </a:pPr>
            <a:r>
              <a:rPr lang="es-ES" sz="1200">
                <a:cs typeface="Calibri Light"/>
              </a:rPr>
              <a:t>Prueba con empresas</a:t>
            </a:r>
            <a:endParaRPr lang="es-ES" sz="1200"/>
          </a:p>
        </p:txBody>
      </p:sp>
      <p:sp>
        <p:nvSpPr>
          <p:cNvPr id="65" name="Marcador de texto 32">
            <a:extLst>
              <a:ext uri="{FF2B5EF4-FFF2-40B4-BE49-F238E27FC236}">
                <a16:creationId xmlns:a16="http://schemas.microsoft.com/office/drawing/2014/main" id="{677ED2BA-D7A9-4762-8048-3440D8AE4E19}"/>
              </a:ext>
            </a:extLst>
          </p:cNvPr>
          <p:cNvSpPr txBox="1">
            <a:spLocks/>
          </p:cNvSpPr>
          <p:nvPr/>
        </p:nvSpPr>
        <p:spPr>
          <a:xfrm>
            <a:off x="2213979" y="5236738"/>
            <a:ext cx="1690417" cy="2246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s-ES"/>
              <a:t>Febrero de 20XX</a:t>
            </a:r>
          </a:p>
        </p:txBody>
      </p:sp>
      <p:sp>
        <p:nvSpPr>
          <p:cNvPr id="129" name="Marcador de texto 31">
            <a:extLst>
              <a:ext uri="{FF2B5EF4-FFF2-40B4-BE49-F238E27FC236}">
                <a16:creationId xmlns:a16="http://schemas.microsoft.com/office/drawing/2014/main" id="{E7A92AA8-93B1-4158-A435-475632A0529E}"/>
              </a:ext>
            </a:extLst>
          </p:cNvPr>
          <p:cNvSpPr txBox="1">
            <a:spLocks/>
          </p:cNvSpPr>
          <p:nvPr/>
        </p:nvSpPr>
        <p:spPr>
          <a:xfrm>
            <a:off x="6115125" y="4844727"/>
            <a:ext cx="1793875" cy="696885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91440" tIns="3600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200000"/>
              </a:lnSpc>
            </a:pPr>
            <a:r>
              <a:rPr lang="es-ES" sz="1200" b="1">
                <a:solidFill>
                  <a:schemeClr val="tx1"/>
                </a:solidFill>
                <a:cs typeface="Calibri Light"/>
              </a:rPr>
              <a:t>Lanzamiento regional</a:t>
            </a:r>
            <a:endParaRPr lang="es-ES" sz="1200" b="1">
              <a:solidFill>
                <a:schemeClr val="tx1"/>
              </a:solidFill>
            </a:endParaRPr>
          </a:p>
        </p:txBody>
      </p:sp>
      <p:sp>
        <p:nvSpPr>
          <p:cNvPr id="131" name="Marcador de texto 32">
            <a:extLst>
              <a:ext uri="{FF2B5EF4-FFF2-40B4-BE49-F238E27FC236}">
                <a16:creationId xmlns:a16="http://schemas.microsoft.com/office/drawing/2014/main" id="{8D5885A9-A504-4F4D-A50D-10FA6BB3DCAA}"/>
              </a:ext>
            </a:extLst>
          </p:cNvPr>
          <p:cNvSpPr txBox="1">
            <a:spLocks/>
          </p:cNvSpPr>
          <p:nvPr/>
        </p:nvSpPr>
        <p:spPr>
          <a:xfrm>
            <a:off x="6166854" y="5255788"/>
            <a:ext cx="1690417" cy="2246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s-ES">
                <a:solidFill>
                  <a:schemeClr val="tx1"/>
                </a:solidFill>
              </a:rPr>
              <a:t>Julio de 20XX</a:t>
            </a:r>
          </a:p>
        </p:txBody>
      </p:sp>
      <p:sp>
        <p:nvSpPr>
          <p:cNvPr id="55" name="Marcador de texto 31">
            <a:extLst>
              <a:ext uri="{FF2B5EF4-FFF2-40B4-BE49-F238E27FC236}">
                <a16:creationId xmlns:a16="http://schemas.microsoft.com/office/drawing/2014/main" id="{0FEF2CB2-CF18-495D-ABAF-F9DCE388D255}"/>
              </a:ext>
            </a:extLst>
          </p:cNvPr>
          <p:cNvSpPr txBox="1">
            <a:spLocks/>
          </p:cNvSpPr>
          <p:nvPr/>
        </p:nvSpPr>
        <p:spPr>
          <a:xfrm>
            <a:off x="9509314" y="4802933"/>
            <a:ext cx="1793875" cy="6968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vert="horz" lIns="91440" tIns="3600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200000"/>
              </a:lnSpc>
            </a:pPr>
            <a:r>
              <a:rPr lang="es-ES" sz="1200">
                <a:cs typeface="Calibri Light"/>
              </a:rPr>
              <a:t>Entregar al cliente</a:t>
            </a:r>
            <a:endParaRPr lang="es-ES" sz="1200"/>
          </a:p>
        </p:txBody>
      </p:sp>
      <p:sp>
        <p:nvSpPr>
          <p:cNvPr id="56" name="Marcador de texto 32">
            <a:extLst>
              <a:ext uri="{FF2B5EF4-FFF2-40B4-BE49-F238E27FC236}">
                <a16:creationId xmlns:a16="http://schemas.microsoft.com/office/drawing/2014/main" id="{87A1BFF9-7BE1-47F2-B021-73DC4765CEB7}"/>
              </a:ext>
            </a:extLst>
          </p:cNvPr>
          <p:cNvSpPr txBox="1">
            <a:spLocks/>
          </p:cNvSpPr>
          <p:nvPr/>
        </p:nvSpPr>
        <p:spPr>
          <a:xfrm>
            <a:off x="9561043" y="5213994"/>
            <a:ext cx="1690417" cy="2246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s-ES"/>
              <a:t>Diciembre de 20XX</a:t>
            </a:r>
          </a:p>
        </p:txBody>
      </p:sp>
      <p:sp>
        <p:nvSpPr>
          <p:cNvPr id="178" name="Marcador de fecha 177">
            <a:extLst>
              <a:ext uri="{FF2B5EF4-FFF2-40B4-BE49-F238E27FC236}">
                <a16:creationId xmlns:a16="http://schemas.microsoft.com/office/drawing/2014/main" id="{45974408-3596-4B64-BCF3-2708B998BA35}"/>
              </a:ext>
            </a:extLst>
          </p:cNvPr>
          <p:cNvSpPr>
            <a:spLocks noGrp="1"/>
          </p:cNvSpPr>
          <p:nvPr>
            <p:ph type="dt" sz="half" idx="61"/>
          </p:nvPr>
        </p:nvSpPr>
        <p:spPr/>
        <p:txBody>
          <a:bodyPr rtlCol="0"/>
          <a:lstStyle/>
          <a:p>
            <a:pPr rtl="0"/>
            <a:r>
              <a:rPr lang="es-ES"/>
              <a:t>1/7/20XX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/>
              <a:t>Título de la presentación de lanzamiento</a:t>
            </a:r>
          </a:p>
        </p:txBody>
      </p:sp>
      <p:sp>
        <p:nvSpPr>
          <p:cNvPr id="146" name="Marcador de número de diapositiva 145">
            <a:extLst>
              <a:ext uri="{FF2B5EF4-FFF2-40B4-BE49-F238E27FC236}">
                <a16:creationId xmlns:a16="http://schemas.microsoft.com/office/drawing/2014/main" id="{7C700CA4-1591-45AA-9D8A-3A6E0D2FD7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1800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FINANZAS</a:t>
            </a:r>
          </a:p>
        </p:txBody>
      </p:sp>
      <p:graphicFrame>
        <p:nvGraphicFramePr>
          <p:cNvPr id="9" name="Tabla 9">
            <a:extLst>
              <a:ext uri="{FF2B5EF4-FFF2-40B4-BE49-F238E27FC236}">
                <a16:creationId xmlns:a16="http://schemas.microsoft.com/office/drawing/2014/main" id="{4FEE1642-B122-4C8C-812B-30F133EF6C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807749"/>
              </p:ext>
            </p:extLst>
          </p:nvPr>
        </p:nvGraphicFramePr>
        <p:xfrm>
          <a:off x="915925" y="1690688"/>
          <a:ext cx="10360150" cy="43491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697643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446417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2072030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072030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2072030">
                  <a:extLst>
                    <a:ext uri="{9D8B030D-6E8A-4147-A177-3AD203B41FA5}">
                      <a16:colId xmlns:a16="http://schemas.microsoft.com/office/drawing/2014/main" val="3235153012"/>
                    </a:ext>
                  </a:extLst>
                </a:gridCol>
              </a:tblGrid>
              <a:tr h="334551">
                <a:tc>
                  <a:txBody>
                    <a:bodyPr/>
                    <a:lstStyle/>
                    <a:p>
                      <a:pPr algn="l" rtl="0" fontAlgn="b"/>
                      <a:endParaRPr lang="es-ES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AÑO 1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AÑO 2</a:t>
                      </a:r>
                      <a:endParaRPr lang="es-ES" sz="12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AÑO 3</a:t>
                      </a:r>
                      <a:endParaRPr lang="es-ES" sz="12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algn="l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Ingresos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Usuarios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50 000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400 000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1 600 000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es-ES" sz="1200" b="0" u="none" strike="noStrike" noProof="0" dirty="0">
                          <a:solidFill>
                            <a:schemeClr val="tx1"/>
                          </a:solidFill>
                          <a:effectLst/>
                        </a:rPr>
                        <a:t>Ventas</a:t>
                      </a:r>
                      <a:endParaRPr lang="es-ES" sz="1200" b="0" i="0" u="none" strike="noStrike" noProof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500 000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4 000 000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16 000 000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Precio medio por venta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75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15 % de los ingresos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5 625 000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48 000 000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216 000 000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algn="l" rtl="0" fontAlgn="b"/>
                      <a:r>
                        <a:rPr lang="es-ES" sz="12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Beneficio bruto</a:t>
                      </a:r>
                      <a:endParaRPr lang="es-ES" sz="12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5 625 000</a:t>
                      </a:r>
                      <a:endParaRPr lang="es-ES" sz="12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48 000 000</a:t>
                      </a:r>
                      <a:endParaRPr lang="es-ES" sz="12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216 000 000</a:t>
                      </a:r>
                      <a:endParaRPr lang="es-ES" sz="12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algn="l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Gastos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Ventas y marketing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5 062 500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38 400 000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151 200 000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70 %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2407092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Atención al cliente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1 687 500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9 600 000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21 600 000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10 %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6368409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Desarrollo del producto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562 500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2 400 000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10 800 000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5 %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688327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Investigación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281 250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2 400 000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4 320 000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2 %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3433075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algn="l" rtl="0" fontAlgn="b"/>
                      <a:r>
                        <a:rPr lang="es-ES" sz="12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Gastos totales</a:t>
                      </a:r>
                      <a:endParaRPr lang="es-ES" sz="12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7 593 750</a:t>
                      </a:r>
                      <a:endParaRPr lang="es-ES" sz="12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52 800 000</a:t>
                      </a:r>
                      <a:endParaRPr lang="es-ES" sz="12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187 920 000</a:t>
                      </a:r>
                      <a:endParaRPr lang="es-ES" sz="12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s-ES" sz="1200" b="0" i="0" u="none" strike="noStrike" noProof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44A1DC4-19D5-48CE-B703-A27A1FE44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1/7/20XX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34FD345-CA89-4CE9-ACBA-C83FB6C5C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Título de la presentación de lanzamiento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FB6C7E4-E7FB-4E6C-B03B-82B059B4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7380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/>
          <a:p>
            <a:pPr rtl="0"/>
            <a:r>
              <a:rPr lang="es-ES"/>
              <a:t>QUIÉNES SOMOS</a:t>
            </a:r>
          </a:p>
        </p:txBody>
      </p:sp>
      <p:pic>
        <p:nvPicPr>
          <p:cNvPr id="93" name="Marcador de posición de imagen 92" descr="miembro del equipo&#10;">
            <a:extLst>
              <a:ext uri="{FF2B5EF4-FFF2-40B4-BE49-F238E27FC236}">
                <a16:creationId xmlns:a16="http://schemas.microsoft.com/office/drawing/2014/main" id="{869DA17E-8E54-45F1-A50F-D76EE9D5F35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3" b="3993"/>
          <a:stretch/>
        </p:blipFill>
        <p:spPr>
          <a:xfrm>
            <a:off x="1078992" y="2432304"/>
            <a:ext cx="1828800" cy="1682496"/>
          </a:xfr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86030C3-E039-45B5-87E8-6E9AC78EBE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1832" y="4496637"/>
            <a:ext cx="2103120" cy="274320"/>
          </a:xfrm>
        </p:spPr>
        <p:txBody>
          <a:bodyPr rtlCol="0"/>
          <a:lstStyle/>
          <a:p>
            <a:pPr rtl="0"/>
            <a:r>
              <a:rPr lang="es-ES"/>
              <a:t>Takuma Hayashi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04E8F977-563D-4ABD-AC98-12531C6D7F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1832" y="4776530"/>
            <a:ext cx="2103120" cy="457200"/>
          </a:xfrm>
        </p:spPr>
        <p:txBody>
          <a:bodyPr rtlCol="0"/>
          <a:lstStyle/>
          <a:p>
            <a:pPr rtl="0"/>
            <a:r>
              <a:rPr lang="es-ES"/>
              <a:t>Presidente</a:t>
            </a:r>
          </a:p>
        </p:txBody>
      </p:sp>
      <p:pic>
        <p:nvPicPr>
          <p:cNvPr id="95" name="Marcador de posición de imagen 94" descr="miembro del equipo">
            <a:extLst>
              <a:ext uri="{FF2B5EF4-FFF2-40B4-BE49-F238E27FC236}">
                <a16:creationId xmlns:a16="http://schemas.microsoft.com/office/drawing/2014/main" id="{78FBDF8E-0DF4-4B35-A859-198CC898901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7150" y="2432304"/>
            <a:ext cx="1828800" cy="1682496"/>
          </a:xfrm>
        </p:spPr>
      </p:pic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A8CD7D41-7819-4D69-A92D-4AA1DC12EF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94176" y="4498909"/>
            <a:ext cx="2103120" cy="274320"/>
          </a:xfrm>
        </p:spPr>
        <p:txBody>
          <a:bodyPr rtlCol="0"/>
          <a:lstStyle/>
          <a:p>
            <a:pPr rtl="0"/>
            <a:r>
              <a:rPr lang="es-ES"/>
              <a:t>Mirjam Nilsson</a:t>
            </a:r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A7AFF61C-632F-45E2-99F5-4340F5CDDA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94176" y="4778802"/>
            <a:ext cx="2103120" cy="457200"/>
          </a:xfrm>
        </p:spPr>
        <p:txBody>
          <a:bodyPr rtlCol="0"/>
          <a:lstStyle/>
          <a:p>
            <a:pPr rtl="0"/>
            <a:r>
              <a:rPr lang="es-ES"/>
              <a:t>Director ejecutivo</a:t>
            </a:r>
          </a:p>
        </p:txBody>
      </p:sp>
      <p:pic>
        <p:nvPicPr>
          <p:cNvPr id="97" name="Marcador de posición de imagen 96" descr="miembro del equipo">
            <a:extLst>
              <a:ext uri="{FF2B5EF4-FFF2-40B4-BE49-F238E27FC236}">
                <a16:creationId xmlns:a16="http://schemas.microsoft.com/office/drawing/2014/main" id="{38EDB3D4-6930-4962-81D9-7857F897918A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8864" y="2432304"/>
            <a:ext cx="1828800" cy="1682496"/>
          </a:xfrm>
        </p:spPr>
      </p:pic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4416F554-8F6D-40AC-B2EF-9C538ACEAA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46520" y="4494357"/>
            <a:ext cx="2103120" cy="274320"/>
          </a:xfrm>
        </p:spPr>
        <p:txBody>
          <a:bodyPr rtlCol="0"/>
          <a:lstStyle/>
          <a:p>
            <a:pPr rtl="0"/>
            <a:r>
              <a:rPr lang="es-ES"/>
              <a:t>Flora Berggren</a:t>
            </a:r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DB0AED4C-2DDC-4AA2-BD2C-DBF827EAF7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6520" y="4774250"/>
            <a:ext cx="2103120" cy="457200"/>
          </a:xfrm>
        </p:spPr>
        <p:txBody>
          <a:bodyPr rtlCol="0"/>
          <a:lstStyle/>
          <a:p>
            <a:pPr rtl="0"/>
            <a:r>
              <a:rPr lang="es-ES"/>
              <a:t>Director de operaciones</a:t>
            </a:r>
          </a:p>
        </p:txBody>
      </p:sp>
      <p:pic>
        <p:nvPicPr>
          <p:cNvPr id="99" name="Marcador de posición de imagen 98" descr="miembro del equipo">
            <a:extLst>
              <a:ext uri="{FF2B5EF4-FFF2-40B4-BE49-F238E27FC236}">
                <a16:creationId xmlns:a16="http://schemas.microsoft.com/office/drawing/2014/main" id="{79BCC9C9-C27B-43EA-8567-F5EDC29AA99E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02512" y="2432304"/>
            <a:ext cx="1828800" cy="1682496"/>
          </a:xfrm>
        </p:spPr>
      </p:pic>
      <p:sp>
        <p:nvSpPr>
          <p:cNvPr id="44" name="Marcador de texto 43">
            <a:extLst>
              <a:ext uri="{FF2B5EF4-FFF2-40B4-BE49-F238E27FC236}">
                <a16:creationId xmlns:a16="http://schemas.microsoft.com/office/drawing/2014/main" id="{16C5F31A-AD55-4008-BC0D-49B8138448D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62288" y="4496629"/>
            <a:ext cx="2103120" cy="274320"/>
          </a:xfrm>
        </p:spPr>
        <p:txBody>
          <a:bodyPr rtlCol="0"/>
          <a:lstStyle/>
          <a:p>
            <a:pPr rtl="0"/>
            <a:r>
              <a:rPr lang="es-ES"/>
              <a:t>Rajesh Santoshi</a:t>
            </a:r>
          </a:p>
        </p:txBody>
      </p:sp>
      <p:sp>
        <p:nvSpPr>
          <p:cNvPr id="45" name="Marcador de texto 44">
            <a:extLst>
              <a:ext uri="{FF2B5EF4-FFF2-40B4-BE49-F238E27FC236}">
                <a16:creationId xmlns:a16="http://schemas.microsoft.com/office/drawing/2014/main" id="{3BD700C4-84AA-44D0-8233-DA2EF5FF94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62288" y="4776522"/>
            <a:ext cx="2103120" cy="457200"/>
          </a:xfrm>
        </p:spPr>
        <p:txBody>
          <a:bodyPr rtlCol="0"/>
          <a:lstStyle/>
          <a:p>
            <a:pPr rtl="0"/>
            <a:r>
              <a:rPr lang="es-ES"/>
              <a:t>Vicepresidente de marketing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7526221-1770-41F7-BFA6-FD2E6274FF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/>
              <a:t>1/7/20XX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DCF3BF2-F2AE-4F97-B11F-E277F8F15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/>
              <a:t>Título de la 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0A1B2F4-A1AC-4132-AEFE-25620CB9B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7519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REFERENCE MODELS</a:t>
            </a:r>
          </a:p>
        </p:txBody>
      </p:sp>
      <p:sp>
        <p:nvSpPr>
          <p:cNvPr id="55" name="Marcador de fecha 54">
            <a:extLst>
              <a:ext uri="{FF2B5EF4-FFF2-40B4-BE49-F238E27FC236}">
                <a16:creationId xmlns:a16="http://schemas.microsoft.com/office/drawing/2014/main" id="{C1F1F924-C1EC-4BB5-8224-376BC2BB69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 dirty="0"/>
              <a:t>30/11/2022</a:t>
            </a:r>
          </a:p>
        </p:txBody>
      </p:sp>
      <p:sp>
        <p:nvSpPr>
          <p:cNvPr id="56" name="Marcador de pie de página 55">
            <a:extLst>
              <a:ext uri="{FF2B5EF4-FFF2-40B4-BE49-F238E27FC236}">
                <a16:creationId xmlns:a16="http://schemas.microsoft.com/office/drawing/2014/main" id="{93166D88-98DC-449A-8C48-DD727A0D2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 dirty="0"/>
              <a:t>TFM </a:t>
            </a:r>
            <a:r>
              <a:rPr lang="es-ES" dirty="0" err="1"/>
              <a:t>Checkpoint</a:t>
            </a:r>
            <a:endParaRPr lang="es-ES" dirty="0"/>
          </a:p>
        </p:txBody>
      </p:sp>
      <p:sp>
        <p:nvSpPr>
          <p:cNvPr id="148" name="Marcador de número de diapositiva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2</a:t>
            </a:fld>
            <a:endParaRPr lang="es-ES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8DDC056D-683C-11ED-FDA7-1D7BAEFFCC22}"/>
              </a:ext>
            </a:extLst>
          </p:cNvPr>
          <p:cNvSpPr txBox="1"/>
          <p:nvPr/>
        </p:nvSpPr>
        <p:spPr>
          <a:xfrm>
            <a:off x="838199" y="1983413"/>
            <a:ext cx="5904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 err="1"/>
              <a:t>Multivariate</a:t>
            </a:r>
            <a:r>
              <a:rPr lang="es-ES" dirty="0"/>
              <a:t> VARMAX </a:t>
            </a:r>
            <a:r>
              <a:rPr lang="es-ES" dirty="0" err="1"/>
              <a:t>model</a:t>
            </a:r>
            <a:endParaRPr lang="es-ES" dirty="0"/>
          </a:p>
          <a:p>
            <a:pPr marL="342900" indent="-342900">
              <a:buAutoNum type="arabicPeriod"/>
            </a:pPr>
            <a:endParaRPr lang="es-ES" dirty="0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FDAE0D4A-547C-DC5D-592C-233F8D70B923}"/>
              </a:ext>
            </a:extLst>
          </p:cNvPr>
          <p:cNvSpPr txBox="1"/>
          <p:nvPr/>
        </p:nvSpPr>
        <p:spPr>
          <a:xfrm>
            <a:off x="838198" y="3084463"/>
            <a:ext cx="59043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2. </a:t>
            </a:r>
            <a:r>
              <a:rPr lang="es-ES" dirty="0" err="1"/>
              <a:t>Univariate</a:t>
            </a:r>
            <a:r>
              <a:rPr lang="es-ES" dirty="0"/>
              <a:t> LSTM </a:t>
            </a:r>
            <a:r>
              <a:rPr lang="es-ES" dirty="0" err="1"/>
              <a:t>model</a:t>
            </a:r>
            <a:endParaRPr lang="es-ES" dirty="0"/>
          </a:p>
          <a:p>
            <a:r>
              <a:rPr lang="es-ES" dirty="0"/>
              <a:t>	2.1. </a:t>
            </a:r>
            <a:r>
              <a:rPr lang="es-ES" dirty="0" err="1"/>
              <a:t>Predicts</a:t>
            </a:r>
            <a:r>
              <a:rPr lang="es-ES" dirty="0"/>
              <a:t> 1h per step</a:t>
            </a:r>
          </a:p>
          <a:p>
            <a:r>
              <a:rPr lang="es-ES" dirty="0"/>
              <a:t>	2.2. </a:t>
            </a:r>
            <a:r>
              <a:rPr lang="es-ES" dirty="0" err="1"/>
              <a:t>Predicts</a:t>
            </a:r>
            <a:r>
              <a:rPr lang="es-ES" dirty="0"/>
              <a:t> 24h per step </a:t>
            </a:r>
          </a:p>
          <a:p>
            <a:pPr marL="342900" indent="-342900">
              <a:buAutoNum type="arabicPeriod"/>
            </a:pPr>
            <a:endParaRPr lang="es-ES" dirty="0"/>
          </a:p>
          <a:p>
            <a:pPr marL="342900" indent="-342900">
              <a:buAutoNum type="arabicPeriod"/>
            </a:pPr>
            <a:endParaRPr lang="es-ES"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25AE2ADA-E429-7CB3-D254-532D0A3AD469}"/>
              </a:ext>
            </a:extLst>
          </p:cNvPr>
          <p:cNvSpPr txBox="1"/>
          <p:nvPr/>
        </p:nvSpPr>
        <p:spPr>
          <a:xfrm>
            <a:off x="838197" y="4561791"/>
            <a:ext cx="59043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3. </a:t>
            </a:r>
            <a:r>
              <a:rPr lang="es-ES" dirty="0" err="1"/>
              <a:t>Multivariate</a:t>
            </a:r>
            <a:r>
              <a:rPr lang="es-ES" dirty="0"/>
              <a:t> MLP </a:t>
            </a:r>
            <a:r>
              <a:rPr lang="es-ES" dirty="0" err="1"/>
              <a:t>model</a:t>
            </a:r>
            <a:endParaRPr lang="es-ES" dirty="0"/>
          </a:p>
          <a:p>
            <a:r>
              <a:rPr lang="es-ES" dirty="0"/>
              <a:t>	3.1. </a:t>
            </a:r>
            <a:r>
              <a:rPr lang="es-ES" dirty="0" err="1"/>
              <a:t>Predicts</a:t>
            </a:r>
            <a:r>
              <a:rPr lang="es-ES" dirty="0"/>
              <a:t> 1h per step</a:t>
            </a:r>
          </a:p>
          <a:p>
            <a:r>
              <a:rPr lang="es-ES" dirty="0"/>
              <a:t>	3.2. </a:t>
            </a:r>
            <a:r>
              <a:rPr lang="es-ES" dirty="0" err="1"/>
              <a:t>Predicts</a:t>
            </a:r>
            <a:r>
              <a:rPr lang="es-ES" dirty="0"/>
              <a:t> 24h per step </a:t>
            </a:r>
          </a:p>
          <a:p>
            <a:pPr marL="342900" indent="-342900">
              <a:buAutoNum type="arabicPeriod"/>
            </a:pPr>
            <a:endParaRPr lang="es-ES" dirty="0"/>
          </a:p>
          <a:p>
            <a:pPr marL="342900" indent="-342900">
              <a:buAutoNum type="arabicPeriod"/>
            </a:pPr>
            <a:endParaRPr lang="es-ES" dirty="0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50127936-B16B-4666-3B8C-56374C094D5C}"/>
              </a:ext>
            </a:extLst>
          </p:cNvPr>
          <p:cNvSpPr txBox="1"/>
          <p:nvPr/>
        </p:nvSpPr>
        <p:spPr>
          <a:xfrm>
            <a:off x="5449455" y="1951672"/>
            <a:ext cx="5904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4. Facebook </a:t>
            </a:r>
            <a:r>
              <a:rPr lang="es-ES" dirty="0" err="1"/>
              <a:t>Prophet</a:t>
            </a:r>
            <a:endParaRPr lang="es-ES" dirty="0"/>
          </a:p>
          <a:p>
            <a:pPr marL="342900" indent="-342900">
              <a:buAutoNum type="arabicPeriod"/>
            </a:pPr>
            <a:endParaRPr lang="es-ES" dirty="0"/>
          </a:p>
          <a:p>
            <a:pPr marL="342900" indent="-342900">
              <a:buAutoNum type="arabicPeriod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31641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es-ES"/>
              <a:t>CONOCER AL EQUIPO COMPLETO</a:t>
            </a:r>
          </a:p>
        </p:txBody>
      </p:sp>
      <p:pic>
        <p:nvPicPr>
          <p:cNvPr id="38" name="Marcador de posición de imagen 37" descr="miembro del equipo">
            <a:extLst>
              <a:ext uri="{FF2B5EF4-FFF2-40B4-BE49-F238E27FC236}">
                <a16:creationId xmlns:a16="http://schemas.microsoft.com/office/drawing/2014/main" id="{C5A9751B-FE16-415C-8B29-401220D83A5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3" r="11663"/>
          <a:stretch/>
        </p:blipFill>
        <p:spPr>
          <a:xfrm>
            <a:off x="1056132" y="1913382"/>
            <a:ext cx="1691640" cy="1325880"/>
          </a:xfr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460BA86-1D79-41F2-B16A-FB7132C09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1832" y="3443293"/>
            <a:ext cx="1920240" cy="228600"/>
          </a:xfrm>
        </p:spPr>
        <p:txBody>
          <a:bodyPr rtlCol="0"/>
          <a:lstStyle/>
          <a:p>
            <a:pPr rtl="0"/>
            <a:r>
              <a:rPr lang="es-ES"/>
              <a:t>Takuma Hayashi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3A9E7DA-B5C7-448F-9385-2F524748D9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1832" y="3691331"/>
            <a:ext cx="1920240" cy="228600"/>
          </a:xfrm>
        </p:spPr>
        <p:txBody>
          <a:bodyPr rtlCol="0"/>
          <a:lstStyle/>
          <a:p>
            <a:pPr rtl="0"/>
            <a:r>
              <a:rPr lang="es-ES"/>
              <a:t>Presidente</a:t>
            </a:r>
          </a:p>
        </p:txBody>
      </p:sp>
      <p:pic>
        <p:nvPicPr>
          <p:cNvPr id="62" name="Marcador de posición de imagen 61" descr="miembro del equipo&#10;">
            <a:extLst>
              <a:ext uri="{FF2B5EF4-FFF2-40B4-BE49-F238E27FC236}">
                <a16:creationId xmlns:a16="http://schemas.microsoft.com/office/drawing/2014/main" id="{B2C33A8F-63DF-4D4D-A1D9-06CC7955C17E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6132" y="4227957"/>
            <a:ext cx="1691640" cy="1325880"/>
          </a:xfrm>
        </p:spPr>
      </p:pic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61030FDE-8C02-4B96-8EB5-4C16D68A88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41832" y="5745281"/>
            <a:ext cx="1920240" cy="228600"/>
          </a:xfrm>
        </p:spPr>
        <p:txBody>
          <a:bodyPr rtlCol="0"/>
          <a:lstStyle/>
          <a:p>
            <a:pPr rtl="0"/>
            <a:r>
              <a:rPr lang="es-ES"/>
              <a:t>Graham Barnes</a:t>
            </a:r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703BC333-B5A1-4CAB-8B3E-6FF488937DF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6037" y="5987343"/>
            <a:ext cx="2282316" cy="505532"/>
          </a:xfrm>
        </p:spPr>
        <p:txBody>
          <a:bodyPr rtlCol="0"/>
          <a:lstStyle/>
          <a:p>
            <a:pPr rtl="0"/>
            <a:r>
              <a:rPr lang="es-ES"/>
              <a:t>Vicepresidente de producción</a:t>
            </a:r>
          </a:p>
        </p:txBody>
      </p:sp>
      <p:pic>
        <p:nvPicPr>
          <p:cNvPr id="48" name="Marcador de posición de imagen 47" descr="miembro del equipo">
            <a:extLst>
              <a:ext uri="{FF2B5EF4-FFF2-40B4-BE49-F238E27FC236}">
                <a16:creationId xmlns:a16="http://schemas.microsoft.com/office/drawing/2014/main" id="{B19516FB-542F-4221-B647-4731AA24251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4455" y="1913382"/>
            <a:ext cx="1691640" cy="1325880"/>
          </a:xfr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A0437BB1-A5DD-4796-9EAC-3F0807087F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39896" y="3447288"/>
            <a:ext cx="1920240" cy="228600"/>
          </a:xfrm>
        </p:spPr>
        <p:txBody>
          <a:bodyPr rtlCol="0"/>
          <a:lstStyle/>
          <a:p>
            <a:pPr rtl="0"/>
            <a:r>
              <a:rPr lang="es-ES"/>
              <a:t>Mirjam Nilsson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AD05ACEF-C334-4BDD-A058-5987B17D0C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39896" y="3695369"/>
            <a:ext cx="1920240" cy="228600"/>
          </a:xfrm>
        </p:spPr>
        <p:txBody>
          <a:bodyPr rtlCol="0"/>
          <a:lstStyle/>
          <a:p>
            <a:pPr rtl="0"/>
            <a:r>
              <a:rPr lang="es-ES"/>
              <a:t>Director ejecutivo</a:t>
            </a:r>
          </a:p>
        </p:txBody>
      </p:sp>
      <p:pic>
        <p:nvPicPr>
          <p:cNvPr id="64" name="Marcador de posición de imagen 63" descr="miembro del equipo&#10;">
            <a:extLst>
              <a:ext uri="{FF2B5EF4-FFF2-40B4-BE49-F238E27FC236}">
                <a16:creationId xmlns:a16="http://schemas.microsoft.com/office/drawing/2014/main" id="{D527BF02-7F39-4B13-B3DD-55FDDC786149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4196" y="4227957"/>
            <a:ext cx="1691640" cy="1325880"/>
          </a:xfrm>
        </p:spPr>
      </p:pic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450B83B4-39D2-4699-8D7E-70F307B7A93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739896" y="5741239"/>
            <a:ext cx="1920240" cy="228600"/>
          </a:xfrm>
        </p:spPr>
        <p:txBody>
          <a:bodyPr rtlCol="0"/>
          <a:lstStyle/>
          <a:p>
            <a:pPr rtl="0"/>
            <a:r>
              <a:rPr lang="es-ES"/>
              <a:t>Rowan Murphy</a:t>
            </a:r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7D6C9287-443E-4228-8A38-5F800E59D2B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39896" y="5989320"/>
            <a:ext cx="1920240" cy="228600"/>
          </a:xfrm>
        </p:spPr>
        <p:txBody>
          <a:bodyPr rtlCol="0"/>
          <a:lstStyle/>
          <a:p>
            <a:pPr rtl="0"/>
            <a:r>
              <a:rPr lang="es-ES"/>
              <a:t>Estratega de SEO</a:t>
            </a:r>
          </a:p>
        </p:txBody>
      </p:sp>
      <p:pic>
        <p:nvPicPr>
          <p:cNvPr id="50" name="Marcador de posición de imagen 49" descr="miembro del equipo">
            <a:extLst>
              <a:ext uri="{FF2B5EF4-FFF2-40B4-BE49-F238E27FC236}">
                <a16:creationId xmlns:a16="http://schemas.microsoft.com/office/drawing/2014/main" id="{0461C9B5-F3A7-4B30-A3FC-DE626E5658A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2778" y="1913382"/>
            <a:ext cx="1691640" cy="1325880"/>
          </a:xfrm>
        </p:spPr>
      </p:pic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BD2F3C66-B7DA-499C-86D9-FE04304B1C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37960" y="3447288"/>
            <a:ext cx="1920240" cy="228600"/>
          </a:xfrm>
        </p:spPr>
        <p:txBody>
          <a:bodyPr rtlCol="0"/>
          <a:lstStyle/>
          <a:p>
            <a:pPr rtl="0"/>
            <a:r>
              <a:rPr lang="es-ES"/>
              <a:t>Flora Berggren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353C026E-7667-4E7C-B1DE-A8DC5EEEFF1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37960" y="3695369"/>
            <a:ext cx="1920240" cy="228600"/>
          </a:xfrm>
        </p:spPr>
        <p:txBody>
          <a:bodyPr rtlCol="0"/>
          <a:lstStyle/>
          <a:p>
            <a:pPr rtl="0"/>
            <a:r>
              <a:rPr lang="es-ES"/>
              <a:t>Director de operaciones</a:t>
            </a:r>
          </a:p>
        </p:txBody>
      </p:sp>
      <p:pic>
        <p:nvPicPr>
          <p:cNvPr id="66" name="Marcador de posición de imagen 65" descr="miembro del equipo&#10;">
            <a:extLst>
              <a:ext uri="{FF2B5EF4-FFF2-40B4-BE49-F238E27FC236}">
                <a16:creationId xmlns:a16="http://schemas.microsoft.com/office/drawing/2014/main" id="{6F080A92-6A5B-4CD5-B6F0-F2D9FF72A1AE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2260" y="4227957"/>
            <a:ext cx="1691640" cy="1325880"/>
          </a:xfrm>
        </p:spPr>
      </p:pic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D57499C2-9FB5-445E-9562-9404C8D8B36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537960" y="5741239"/>
            <a:ext cx="1920240" cy="228600"/>
          </a:xfrm>
        </p:spPr>
        <p:txBody>
          <a:bodyPr rtlCol="0"/>
          <a:lstStyle/>
          <a:p>
            <a:pPr rtl="0"/>
            <a:r>
              <a:rPr lang="es-ES"/>
              <a:t>Elizabeth Moore</a:t>
            </a:r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22179C6B-0308-43BE-87DE-DAC4532AC7C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537960" y="5989320"/>
            <a:ext cx="1920240" cy="228600"/>
          </a:xfrm>
        </p:spPr>
        <p:txBody>
          <a:bodyPr rtlCol="0"/>
          <a:lstStyle/>
          <a:p>
            <a:pPr rtl="0"/>
            <a:r>
              <a:rPr lang="es-ES"/>
              <a:t>Diseñador de productos</a:t>
            </a:r>
          </a:p>
        </p:txBody>
      </p:sp>
      <p:pic>
        <p:nvPicPr>
          <p:cNvPr id="52" name="Marcador de posición de imagen 51" descr="miembro del equipo&#10;">
            <a:extLst>
              <a:ext uri="{FF2B5EF4-FFF2-40B4-BE49-F238E27FC236}">
                <a16:creationId xmlns:a16="http://schemas.microsoft.com/office/drawing/2014/main" id="{F23FCBC1-2ECF-487A-A28E-8822FF475D5E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51102" y="1913382"/>
            <a:ext cx="1691640" cy="1325880"/>
          </a:xfrm>
        </p:spPr>
      </p:pic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CD2D4D9F-ADD8-4383-B1BE-CAE40BF6756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36024" y="3447288"/>
            <a:ext cx="1920240" cy="228600"/>
          </a:xfrm>
        </p:spPr>
        <p:txBody>
          <a:bodyPr rtlCol="0"/>
          <a:lstStyle/>
          <a:p>
            <a:pPr rtl="0"/>
            <a:r>
              <a:rPr lang="es-ES"/>
              <a:t>Rajesh Santoshi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659E9C43-EECB-4906-9BC1-A8F8195FDCA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218331" y="3695369"/>
            <a:ext cx="2207144" cy="228600"/>
          </a:xfrm>
        </p:spPr>
        <p:txBody>
          <a:bodyPr rtlCol="0"/>
          <a:lstStyle/>
          <a:p>
            <a:pPr rtl="0"/>
            <a:r>
              <a:rPr lang="es-ES"/>
              <a:t>Vicepresidente de marketing</a:t>
            </a:r>
          </a:p>
        </p:txBody>
      </p:sp>
      <p:pic>
        <p:nvPicPr>
          <p:cNvPr id="68" name="Marcador de posición de imagen 67" descr="miembro del equipo&#10;">
            <a:extLst>
              <a:ext uri="{FF2B5EF4-FFF2-40B4-BE49-F238E27FC236}">
                <a16:creationId xmlns:a16="http://schemas.microsoft.com/office/drawing/2014/main" id="{83C445C3-C681-44E9-96E9-FB7A4212C289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50324" y="4227957"/>
            <a:ext cx="1691640" cy="1325880"/>
          </a:xfrm>
        </p:spPr>
      </p:pic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43EB9BB5-40AC-45CA-B6AA-EC7D9491E2F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336024" y="5741239"/>
            <a:ext cx="1920240" cy="228600"/>
          </a:xfrm>
        </p:spPr>
        <p:txBody>
          <a:bodyPr rtlCol="0"/>
          <a:lstStyle/>
          <a:p>
            <a:pPr rtl="0"/>
            <a:r>
              <a:rPr lang="es-ES"/>
              <a:t>Robin Kline</a:t>
            </a:r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C160BF90-0E6E-4E94-B5AC-CA89849A90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272652" y="5989319"/>
            <a:ext cx="2089451" cy="429587"/>
          </a:xfrm>
        </p:spPr>
        <p:txBody>
          <a:bodyPr rtlCol="0"/>
          <a:lstStyle/>
          <a:p>
            <a:pPr rtl="0"/>
            <a:r>
              <a:rPr lang="es-ES"/>
              <a:t>Desarrollador de contenido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F748B9B-CACB-432F-9A8F-70942F5073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/>
              <a:t>1/7/20XX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B34ECDB-0E31-4760-A4B0-888119521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/>
              <a:t>Título de la presentación de lanzamiento</a:t>
            </a:r>
          </a:p>
        </p:txBody>
      </p:sp>
      <p:sp>
        <p:nvSpPr>
          <p:cNvPr id="150" name="Marcador de número de diapositiva 149">
            <a:extLst>
              <a:ext uri="{FF2B5EF4-FFF2-40B4-BE49-F238E27FC236}">
                <a16:creationId xmlns:a16="http://schemas.microsoft.com/office/drawing/2014/main" id="{2D9A5E85-1CD4-45E4-A0A8-4B8D98A87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6266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2652D5-79D1-472D-A29A-E1E6F1C20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es-ES" dirty="0"/>
              <a:t>FINANCIACIÓN</a:t>
            </a:r>
          </a:p>
        </p:txBody>
      </p:sp>
      <p:graphicFrame>
        <p:nvGraphicFramePr>
          <p:cNvPr id="56" name="Marcador de contenido 55" descr="gráfico circular">
            <a:extLst>
              <a:ext uri="{FF2B5EF4-FFF2-40B4-BE49-F238E27FC236}">
                <a16:creationId xmlns:a16="http://schemas.microsoft.com/office/drawing/2014/main" id="{A0398DF1-BBE0-43CF-8DE1-34552BBF1002}"/>
              </a:ext>
            </a:extLst>
          </p:cNvPr>
          <p:cNvGraphicFramePr>
            <a:graphicFrameLocks noGrp="1"/>
          </p:cNvGraphicFramePr>
          <p:nvPr>
            <p:ph sz="quarter" idx="22"/>
            <p:extLst>
              <p:ext uri="{D42A27DB-BD31-4B8C-83A1-F6EECF244321}">
                <p14:modId xmlns:p14="http://schemas.microsoft.com/office/powerpoint/2010/main" val="1979044864"/>
              </p:ext>
            </p:extLst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7B9A799C-8F27-4895-85E0-BD68E0239D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3886200"/>
            <a:ext cx="2057400" cy="548640"/>
          </a:xfrm>
        </p:spPr>
        <p:txBody>
          <a:bodyPr rtlCol="0"/>
          <a:lstStyle/>
          <a:p>
            <a:pPr rtl="0"/>
            <a:r>
              <a:rPr lang="es-ES" dirty="0"/>
              <a:t>PROPIEDADES</a:t>
            </a:r>
          </a:p>
        </p:txBody>
      </p:sp>
      <p:sp>
        <p:nvSpPr>
          <p:cNvPr id="34" name="Marcador de texto 33">
            <a:extLst>
              <a:ext uri="{FF2B5EF4-FFF2-40B4-BE49-F238E27FC236}">
                <a16:creationId xmlns:a16="http://schemas.microsoft.com/office/drawing/2014/main" id="{54B16A7E-A664-441C-A7E3-BCE7A40053A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14400" y="4544568"/>
            <a:ext cx="2057400" cy="274320"/>
          </a:xfrm>
        </p:spPr>
        <p:txBody>
          <a:bodyPr rtlCol="0"/>
          <a:lstStyle/>
          <a:p>
            <a:pPr rtl="0"/>
            <a:r>
              <a:rPr lang="es-ES" dirty="0"/>
              <a:t>12 000 €</a:t>
            </a:r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4D14FC78-1753-431B-B8F5-90E1FB7CB1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400" y="4919472"/>
            <a:ext cx="2057400" cy="914400"/>
          </a:xfrm>
        </p:spPr>
        <p:txBody>
          <a:bodyPr rtlCol="0"/>
          <a:lstStyle/>
          <a:p>
            <a:pPr rtl="0"/>
            <a:r>
              <a:rPr lang="es-ES" dirty="0"/>
              <a:t>Ingresos obtenidos del alquiler de inmuebles</a:t>
            </a:r>
          </a:p>
        </p:txBody>
      </p:sp>
      <p:graphicFrame>
        <p:nvGraphicFramePr>
          <p:cNvPr id="59" name="Marcador de contenido 58" descr="gráfico circular&#10;">
            <a:extLst>
              <a:ext uri="{FF2B5EF4-FFF2-40B4-BE49-F238E27FC236}">
                <a16:creationId xmlns:a16="http://schemas.microsoft.com/office/drawing/2014/main" id="{5A9396F6-B1E5-45FC-95C1-0AE5BA630B9E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3177733842"/>
              </p:ext>
            </p:extLst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43F6CB49-6C64-4681-9E98-E3A2C31ADCC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79826" y="3886200"/>
            <a:ext cx="2057400" cy="548640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es-ES" dirty="0"/>
              <a:t>INVERSORES ÁNGEL</a:t>
            </a:r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213A1C37-F5D9-4F1A-B4DC-0790310155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679826" y="4544568"/>
            <a:ext cx="2057400" cy="274320"/>
          </a:xfrm>
        </p:spPr>
        <p:txBody>
          <a:bodyPr rtlCol="0"/>
          <a:lstStyle/>
          <a:p>
            <a:pPr rtl="0"/>
            <a:r>
              <a:rPr lang="es-ES" dirty="0"/>
              <a:t>14 000 €</a:t>
            </a:r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30F312E1-B73C-4A9F-BE0B-3F7086F2EF9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679826" y="4919472"/>
            <a:ext cx="2057400" cy="914400"/>
          </a:xfrm>
        </p:spPr>
        <p:txBody>
          <a:bodyPr rtlCol="0"/>
          <a:lstStyle/>
          <a:p>
            <a:pPr rtl="0"/>
            <a:r>
              <a:rPr lang="es-ES" dirty="0"/>
              <a:t>Importe obtenido a través de otros inversores</a:t>
            </a:r>
          </a:p>
        </p:txBody>
      </p:sp>
      <p:graphicFrame>
        <p:nvGraphicFramePr>
          <p:cNvPr id="62" name="Marcador de contenido 61" descr="gráfico circular&#10;">
            <a:extLst>
              <a:ext uri="{FF2B5EF4-FFF2-40B4-BE49-F238E27FC236}">
                <a16:creationId xmlns:a16="http://schemas.microsoft.com/office/drawing/2014/main" id="{D5C78755-D43A-44CA-8E4E-61E6F4E372B4}"/>
              </a:ext>
            </a:extLst>
          </p:cNvPr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3046396819"/>
              </p:ext>
            </p:extLst>
          </p:nvPr>
        </p:nvGraphicFramePr>
        <p:xfrm>
          <a:off x="655955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1" name="Marcador de texto 30">
            <a:extLst>
              <a:ext uri="{FF2B5EF4-FFF2-40B4-BE49-F238E27FC236}">
                <a16:creationId xmlns:a16="http://schemas.microsoft.com/office/drawing/2014/main" id="{99CE77AE-959F-4E62-926C-F8B6665E1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45252" y="3886200"/>
            <a:ext cx="2057400" cy="548640"/>
          </a:xfrm>
        </p:spPr>
        <p:txBody>
          <a:bodyPr rtlCol="0"/>
          <a:lstStyle/>
          <a:p>
            <a:pPr rtl="0"/>
            <a:r>
              <a:rPr lang="es-ES" dirty="0"/>
              <a:t>EFECTIVO</a:t>
            </a:r>
          </a:p>
        </p:txBody>
      </p:sp>
      <p:sp>
        <p:nvSpPr>
          <p:cNvPr id="53" name="Marcador de texto 52">
            <a:extLst>
              <a:ext uri="{FF2B5EF4-FFF2-40B4-BE49-F238E27FC236}">
                <a16:creationId xmlns:a16="http://schemas.microsoft.com/office/drawing/2014/main" id="{FF93C3E6-8E74-4435-BD01-3D53868C531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45252" y="4544568"/>
            <a:ext cx="2057400" cy="274320"/>
          </a:xfrm>
        </p:spPr>
        <p:txBody>
          <a:bodyPr rtlCol="0"/>
          <a:lstStyle/>
          <a:p>
            <a:pPr rtl="0"/>
            <a:r>
              <a:rPr lang="es-ES" dirty="0"/>
              <a:t>32 000 €</a:t>
            </a:r>
          </a:p>
        </p:txBody>
      </p:sp>
      <p:sp>
        <p:nvSpPr>
          <p:cNvPr id="32" name="Marcador de texto 31">
            <a:extLst>
              <a:ext uri="{FF2B5EF4-FFF2-40B4-BE49-F238E27FC236}">
                <a16:creationId xmlns:a16="http://schemas.microsoft.com/office/drawing/2014/main" id="{7D2AE02F-05E9-4281-AFC0-9BF7DD117E1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445252" y="4919472"/>
            <a:ext cx="2057400" cy="914400"/>
          </a:xfrm>
        </p:spPr>
        <p:txBody>
          <a:bodyPr rtlCol="0"/>
          <a:lstStyle/>
          <a:p>
            <a:pPr rtl="0"/>
            <a:r>
              <a:rPr lang="es-ES" noProof="1"/>
              <a:t>Efectivo líquido disponible</a:t>
            </a:r>
          </a:p>
        </p:txBody>
      </p:sp>
      <p:graphicFrame>
        <p:nvGraphicFramePr>
          <p:cNvPr id="65" name="Marcador de contenido 64" descr="gráfico circular">
            <a:extLst>
              <a:ext uri="{FF2B5EF4-FFF2-40B4-BE49-F238E27FC236}">
                <a16:creationId xmlns:a16="http://schemas.microsoft.com/office/drawing/2014/main" id="{8298F879-C84E-4AF8-9DF9-90542A755128}"/>
              </a:ext>
            </a:extLst>
          </p:cNvPr>
          <p:cNvGraphicFramePr>
            <a:graphicFrameLocks noGrp="1"/>
          </p:cNvGraphicFramePr>
          <p:nvPr>
            <p:ph sz="quarter" idx="28"/>
            <p:extLst>
              <p:ext uri="{D42A27DB-BD31-4B8C-83A1-F6EECF244321}">
                <p14:modId xmlns:p14="http://schemas.microsoft.com/office/powerpoint/2010/main" val="2471235149"/>
              </p:ext>
            </p:extLst>
          </p:nvPr>
        </p:nvGraphicFramePr>
        <p:xfrm>
          <a:off x="932497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A254048C-E445-461C-ADA2-EC4811E4031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10677" y="3886200"/>
            <a:ext cx="2057400" cy="548640"/>
          </a:xfrm>
        </p:spPr>
        <p:txBody>
          <a:bodyPr rtlCol="0"/>
          <a:lstStyle/>
          <a:p>
            <a:pPr rtl="0"/>
            <a:r>
              <a:rPr lang="es-ES" dirty="0"/>
              <a:t>ACCIONES</a:t>
            </a:r>
          </a:p>
        </p:txBody>
      </p:sp>
      <p:sp>
        <p:nvSpPr>
          <p:cNvPr id="36" name="Marcador de texto 35">
            <a:extLst>
              <a:ext uri="{FF2B5EF4-FFF2-40B4-BE49-F238E27FC236}">
                <a16:creationId xmlns:a16="http://schemas.microsoft.com/office/drawing/2014/main" id="{60BBBA0C-5FDB-4DF4-B5EA-FD57309071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210677" y="4544568"/>
            <a:ext cx="2057400" cy="274320"/>
          </a:xfrm>
        </p:spPr>
        <p:txBody>
          <a:bodyPr rtlCol="0"/>
          <a:lstStyle/>
          <a:p>
            <a:pPr rtl="0"/>
            <a:r>
              <a:rPr lang="es-ES" dirty="0"/>
              <a:t>82 000 €</a:t>
            </a:r>
          </a:p>
        </p:txBody>
      </p: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E90CE37C-7708-4DBF-9307-B4F41A33D3A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10677" y="4919472"/>
            <a:ext cx="2057400" cy="914400"/>
          </a:xfrm>
        </p:spPr>
        <p:txBody>
          <a:bodyPr rtlCol="0"/>
          <a:lstStyle/>
          <a:p>
            <a:pPr rtl="0"/>
            <a:r>
              <a:rPr lang="es-ES" dirty="0"/>
              <a:t>Número de acciones convertidas en euros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DAC2D98-D89E-4928-B0E2-D5F091C622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 dirty="0"/>
              <a:t>1/7/20XX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E046249-3393-41B7-8247-6564808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 dirty="0"/>
              <a:t>Título de la 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69C21A8-0C71-4F5D-B386-64F529B1B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57924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7864" y="1289304"/>
            <a:ext cx="5486400" cy="1325563"/>
          </a:xfrm>
        </p:spPr>
        <p:txBody>
          <a:bodyPr rtlCol="0"/>
          <a:lstStyle/>
          <a:p>
            <a:pPr rtl="0"/>
            <a:r>
              <a:rPr lang="es-ES"/>
              <a:t>RESUMEN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1B56365-A39B-4311-A4B2-9532A14807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A0DE57-FED1-462B-9C3B-B490B2384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/>
              <a:t>Título de la presentación de lanzamiento</a:t>
            </a:r>
          </a:p>
        </p:txBody>
      </p:sp>
      <p:sp>
        <p:nvSpPr>
          <p:cNvPr id="26" name="Marcador de número de diapositiva 25">
            <a:extLst>
              <a:ext uri="{FF2B5EF4-FFF2-40B4-BE49-F238E27FC236}">
                <a16:creationId xmlns:a16="http://schemas.microsoft.com/office/drawing/2014/main" id="{D5B91C7E-39EC-4D18-BBDA-F8911C724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22</a:t>
            </a:fld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4114800" cy="2779776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rtl="0"/>
            <a:r>
              <a:rPr lang="es-ES"/>
              <a:t>En Contoso, creemos en dar el 110 %. Mediante el uso de métodos de construcción eficientes energéticamente, ayudamos a las empresas comerciales a crecer y fomentar una mentalidad enfocada en el consumidor. Progresamos gracias a nuestro conocimiento del mercado y a un gran equipo detrás de nuestro producto. Como dice nuestro director general, «la eficiencia llegará al transformar de forma proactiva la forma en que hacemos negocios».</a:t>
            </a:r>
          </a:p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ítulo 35">
            <a:extLst>
              <a:ext uri="{FF2B5EF4-FFF2-40B4-BE49-F238E27FC236}">
                <a16:creationId xmlns:a16="http://schemas.microsoft.com/office/drawing/2014/main" id="{3FB3C754-C1FE-4D2D-9890-A8353F1E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312" y="1755648"/>
            <a:ext cx="4306824" cy="1325563"/>
          </a:xfrm>
        </p:spPr>
        <p:txBody>
          <a:bodyPr rtlCol="0"/>
          <a:lstStyle/>
          <a:p>
            <a:pPr rtl="0"/>
            <a:r>
              <a:rPr lang="es-ES"/>
              <a:t>MUCHAS GRACIAS</a:t>
            </a:r>
          </a:p>
        </p:txBody>
      </p:sp>
      <p:sp>
        <p:nvSpPr>
          <p:cNvPr id="37" name="Marcador de texto 36">
            <a:extLst>
              <a:ext uri="{FF2B5EF4-FFF2-40B4-BE49-F238E27FC236}">
                <a16:creationId xmlns:a16="http://schemas.microsoft.com/office/drawing/2014/main" id="{F8701B31-AB7C-4E0A-952E-ACAC522AF3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3312" y="3191256"/>
            <a:ext cx="3505201" cy="1798639"/>
          </a:xfrm>
        </p:spPr>
        <p:txBody>
          <a:bodyPr rtlCol="0"/>
          <a:lstStyle/>
          <a:p>
            <a:pPr rtl="0"/>
            <a:r>
              <a:rPr lang="es-ES"/>
              <a:t>Mirjam Nilsson​</a:t>
            </a:r>
          </a:p>
          <a:p>
            <a:pPr rtl="0"/>
            <a:r>
              <a:rPr lang="es-ES"/>
              <a:t>206-555-0146</a:t>
            </a:r>
          </a:p>
          <a:p>
            <a:pPr rtl="0"/>
            <a:r>
              <a:rPr lang="es-ES"/>
              <a:t>mirjam@contoso.com</a:t>
            </a:r>
          </a:p>
          <a:p>
            <a:pPr rtl="0"/>
            <a:r>
              <a:rPr lang="es-ES"/>
              <a:t>www.contoso.com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9C9CF3-789B-4F9F-8F03-9C35C87C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42D8F5-6E48-4FFF-A481-069167580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19A024-2FD1-4C73-AC55-A794E56E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5673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93" y="365125"/>
            <a:ext cx="5669280" cy="1325563"/>
          </a:xfrm>
        </p:spPr>
        <p:txBody>
          <a:bodyPr rtlCol="0">
            <a:normAutofit/>
          </a:bodyPr>
          <a:lstStyle/>
          <a:p>
            <a:pPr rtl="0"/>
            <a:r>
              <a:rPr lang="es-ES"/>
              <a:t>SOLUCIÓN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8E6824E-0D47-49EA-8EE0-CE2D88B71C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5158" y="1691640"/>
            <a:ext cx="5669280" cy="365760"/>
          </a:xfrm>
        </p:spPr>
        <p:txBody>
          <a:bodyPr rtlCol="0">
            <a:noAutofit/>
          </a:bodyPr>
          <a:lstStyle/>
          <a:p>
            <a:pPr rtl="0"/>
            <a:r>
              <a:rPr lang="es-ES"/>
              <a:t>CERRAR LA BRECHA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5158" y="2103120"/>
            <a:ext cx="5669280" cy="6400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ES"/>
              <a:t>Nuestro producto ofrece el estilo y funcionalidad de los espacios comerciales tradicionales, pero con un plan de eficiencia energética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627E3C21-87F8-4497-8569-36A5D95EC8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23174" y="2898648"/>
            <a:ext cx="5669280" cy="365760"/>
          </a:xfrm>
        </p:spPr>
        <p:txBody>
          <a:bodyPr rtlCol="0">
            <a:noAutofit/>
          </a:bodyPr>
          <a:lstStyle/>
          <a:p>
            <a:pPr rtl="0"/>
            <a:r>
              <a:rPr lang="es-ES"/>
              <a:t>PÚBLICO OBJETIVO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D14621F-E216-481D-9308-97B0F79B6D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23174" y="3319272"/>
            <a:ext cx="5669280" cy="365760"/>
          </a:xfrm>
        </p:spPr>
        <p:txBody>
          <a:bodyPr rtlCol="0"/>
          <a:lstStyle/>
          <a:p>
            <a:pPr rtl="0"/>
            <a:r>
              <a:rPr lang="es-ES"/>
              <a:t>Generación Z (de 18 a 25 años)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E9243144-E2F2-49CE-BDE1-6E00A2555F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24437" y="3858768"/>
            <a:ext cx="5669280" cy="365760"/>
          </a:xfrm>
        </p:spPr>
        <p:txBody>
          <a:bodyPr rtlCol="0">
            <a:noAutofit/>
          </a:bodyPr>
          <a:lstStyle/>
          <a:p>
            <a:pPr rtl="0"/>
            <a:r>
              <a:rPr lang="es-ES"/>
              <a:t>AHORRO DE COSTOS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DC230641-EC34-4C9D-AC9A-13EE61C819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24437" y="4270248"/>
            <a:ext cx="5669280" cy="365760"/>
          </a:xfrm>
        </p:spPr>
        <p:txBody>
          <a:bodyPr rtlCol="0">
            <a:normAutofit/>
          </a:bodyPr>
          <a:lstStyle/>
          <a:p>
            <a:pPr rtl="0"/>
            <a:r>
              <a:rPr lang="es-ES"/>
              <a:t>Reducir los gastos de electricidad y aire acondicionado de edificios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C06C2114-7A69-43E0-801C-F0779B58AF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25896" y="4800600"/>
            <a:ext cx="5669280" cy="365760"/>
          </a:xfrm>
        </p:spPr>
        <p:txBody>
          <a:bodyPr rtlCol="0">
            <a:noAutofit/>
          </a:bodyPr>
          <a:lstStyle/>
          <a:p>
            <a:pPr rtl="0"/>
            <a:r>
              <a:rPr lang="es-ES"/>
              <a:t>FÁCIL DE USAR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018725B-A88C-41E8-8D6A-44DF7A9F132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25896" y="5230368"/>
            <a:ext cx="5669280" cy="640080"/>
          </a:xfrm>
        </p:spPr>
        <p:txBody>
          <a:bodyPr rtlCol="0">
            <a:normAutofit/>
          </a:bodyPr>
          <a:lstStyle/>
          <a:p>
            <a:pPr rtl="0"/>
            <a:r>
              <a:rPr lang="es-ES"/>
              <a:t>Un edificio sencillo que proporciona a los clientes el espacio que necesitan sin los altos costos de mantenimiento del edificio</a:t>
            </a:r>
          </a:p>
        </p:txBody>
      </p:sp>
      <p:sp>
        <p:nvSpPr>
          <p:cNvPr id="71" name="Marcador de fecha 70">
            <a:extLst>
              <a:ext uri="{FF2B5EF4-FFF2-40B4-BE49-F238E27FC236}">
                <a16:creationId xmlns:a16="http://schemas.microsoft.com/office/drawing/2014/main" id="{7363D8F0-2EF2-4A27-857F-6DF970D5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/>
              <a:t>1/7/20XX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F9FDD5-17DD-4E86-859F-12FD2CEFA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 rtlCol="0"/>
          <a:lstStyle/>
          <a:p>
            <a:pPr rtl="0"/>
            <a:r>
              <a:rPr lang="es-ES"/>
              <a:t>Título de la presentación de lanzamiento</a:t>
            </a:r>
          </a:p>
        </p:txBody>
      </p:sp>
      <p:sp>
        <p:nvSpPr>
          <p:cNvPr id="46" name="Marcador de número de diapositiva 45">
            <a:extLst>
              <a:ext uri="{FF2B5EF4-FFF2-40B4-BE49-F238E27FC236}">
                <a16:creationId xmlns:a16="http://schemas.microsoft.com/office/drawing/2014/main" id="{8A87D3CE-45F6-472C-A82F-FE244BA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5124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60" y="365760"/>
            <a:ext cx="10318690" cy="1325880"/>
          </a:xfrm>
        </p:spPr>
        <p:txBody>
          <a:bodyPr rtlCol="0"/>
          <a:lstStyle/>
          <a:p>
            <a:pPr rtl="0"/>
            <a:r>
              <a:rPr lang="es-ES" dirty="0"/>
              <a:t>LSTM MODEL (1H PER STEP)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5F5CAEF-2A13-4560-AAF3-0F8CD9FE1C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/>
              <a:t>1/7/20XX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E114A7-DC0A-4A72-830D-FAA9026E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/>
              <a:t>Título de la presentación de lanzamiento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4</a:t>
            </a:fld>
            <a:endParaRPr lang="es-ES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B592133A-F2F1-B679-2D47-0CDC719A0CDC}"/>
              </a:ext>
            </a:extLst>
          </p:cNvPr>
          <p:cNvSpPr txBox="1"/>
          <p:nvPr/>
        </p:nvSpPr>
        <p:spPr>
          <a:xfrm>
            <a:off x="554182" y="1691640"/>
            <a:ext cx="10799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Window</a:t>
            </a:r>
            <a:r>
              <a:rPr lang="es-ES" dirty="0"/>
              <a:t> </a:t>
            </a:r>
            <a:r>
              <a:rPr lang="es-ES" dirty="0" err="1"/>
              <a:t>size</a:t>
            </a:r>
            <a:r>
              <a:rPr lang="es-ES" dirty="0"/>
              <a:t>: 24h</a:t>
            </a:r>
          </a:p>
          <a:p>
            <a:r>
              <a:rPr lang="es-ES" dirty="0" err="1"/>
              <a:t>Plotting</a:t>
            </a:r>
            <a:r>
              <a:rPr lang="es-ES" dirty="0"/>
              <a:t> training, </a:t>
            </a:r>
            <a:r>
              <a:rPr lang="es-ES" dirty="0" err="1"/>
              <a:t>validation</a:t>
            </a:r>
            <a:r>
              <a:rPr lang="es-ES" dirty="0"/>
              <a:t> and test sets </a:t>
            </a:r>
          </a:p>
        </p:txBody>
      </p:sp>
    </p:spTree>
    <p:extLst>
      <p:ext uri="{BB962C8B-B14F-4D97-AF65-F5344CB8AC3E}">
        <p14:creationId xmlns:p14="http://schemas.microsoft.com/office/powerpoint/2010/main" val="2281914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A546D2-83AD-C8BE-CBEF-8E0330373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Lstm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 (24h per step)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8768D52-F325-8F76-BAFD-FA7DAF816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/>
              <a:t>1/7/20XX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B68FC87-F719-ADA8-9142-C5597F1DA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pPr rtl="0"/>
              <a:t>5</a:t>
            </a:fld>
            <a:endParaRPr lang="es-ES" noProof="0"/>
          </a:p>
        </p:txBody>
      </p:sp>
      <p:sp>
        <p:nvSpPr>
          <p:cNvPr id="13" name="Marcador de pie de página 12">
            <a:extLst>
              <a:ext uri="{FF2B5EF4-FFF2-40B4-BE49-F238E27FC236}">
                <a16:creationId xmlns:a16="http://schemas.microsoft.com/office/drawing/2014/main" id="{789E2BE3-B628-D95C-30C0-96F424DE2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0FB2490-F743-A7EA-5D37-11328099434B}"/>
              </a:ext>
            </a:extLst>
          </p:cNvPr>
          <p:cNvSpPr txBox="1"/>
          <p:nvPr/>
        </p:nvSpPr>
        <p:spPr>
          <a:xfrm>
            <a:off x="554182" y="1691640"/>
            <a:ext cx="1079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Window</a:t>
            </a:r>
            <a:r>
              <a:rPr lang="es-ES" dirty="0"/>
              <a:t> </a:t>
            </a:r>
            <a:r>
              <a:rPr lang="es-ES" dirty="0" err="1"/>
              <a:t>size</a:t>
            </a:r>
            <a:r>
              <a:rPr lang="es-ES" dirty="0"/>
              <a:t>: h </a:t>
            </a:r>
          </a:p>
        </p:txBody>
      </p:sp>
    </p:spTree>
    <p:extLst>
      <p:ext uri="{BB962C8B-B14F-4D97-AF65-F5344CB8AC3E}">
        <p14:creationId xmlns:p14="http://schemas.microsoft.com/office/powerpoint/2010/main" val="584441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1A5335-B1E5-E2FA-6C57-92C0A138B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FACEBook</a:t>
            </a:r>
            <a:r>
              <a:rPr lang="es-ES" dirty="0"/>
              <a:t> </a:t>
            </a:r>
            <a:r>
              <a:rPr lang="es-ES" dirty="0" err="1"/>
              <a:t>prophet</a:t>
            </a:r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6085286-0FC6-7273-EFE9-018529A96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/>
              <a:t>1/7/20XX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016FAE6-6987-D7E3-B922-929B233F2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pPr rtl="0"/>
              <a:t>6</a:t>
            </a:fld>
            <a:endParaRPr lang="es-ES" noProof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74908CE-AB00-D2A5-F7C9-61C8BB440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0" i="0" dirty="0">
                <a:effectLst/>
                <a:latin typeface="IBM Plex Sans" panose="020B0604020202020204" pitchFamily="34" charset="0"/>
              </a:rPr>
              <a:t>Prophet is a procedure for forecasting time series data based on an additive model where non-linear trends are used. It works best with time series data that has strong seasonal effects</a:t>
            </a:r>
            <a:endParaRPr lang="es-E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90EC229-7223-0508-BFDD-E8F305B1BF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7767ED4B-5486-1573-D195-B00C5886CE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909BCA7-E500-070C-678B-B5B1A93341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76FBB74-5A1E-4314-EF18-213B38974C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5D0A2743-626D-8E0A-98F8-6F4AF567987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FA6711DB-1C12-5B89-B192-675F536BAEF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7C600774-048B-BB86-DB39-CCC1F56C273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3" name="Marcador de pie de página 12">
            <a:extLst>
              <a:ext uri="{FF2B5EF4-FFF2-40B4-BE49-F238E27FC236}">
                <a16:creationId xmlns:a16="http://schemas.microsoft.com/office/drawing/2014/main" id="{3B7184D6-3F33-0D23-439B-F55E70D0A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</p:spTree>
    <p:extLst>
      <p:ext uri="{BB962C8B-B14F-4D97-AF65-F5344CB8AC3E}">
        <p14:creationId xmlns:p14="http://schemas.microsoft.com/office/powerpoint/2010/main" val="1375539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42BC22-A3E1-CCC9-EF2D-FCD3873E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Preprocessing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data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CDE919D-201D-ECFD-C17B-6652747F6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/>
              <a:t>1/7/20XX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A8B75E0-FB01-2748-0A78-F127525DB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pPr rtl="0"/>
              <a:t>7</a:t>
            </a:fld>
            <a:endParaRPr lang="es-ES" noProof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879CEF0-E69A-EE00-9A7E-ACC1AFDD2D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48FD1D8-FC28-8736-3EAA-B80AAEC727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 err="1"/>
              <a:t>Obtaining</a:t>
            </a:r>
            <a:r>
              <a:rPr lang="es-ES" dirty="0"/>
              <a:t> </a:t>
            </a:r>
            <a:r>
              <a:rPr lang="es-ES" dirty="0" err="1"/>
              <a:t>Stationarity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17248ED-9044-F4D1-D427-E5B3AA415E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170E45D0-374B-C986-C042-8E3DA890C27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61987D07-1740-920C-B3C2-4E2269DCF1A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0EEB4682-5A04-37F2-5F14-25F65D86EAE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37DE0BB7-FD62-7DBC-D63F-A083AA6AF56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ED42EC09-F9D7-ED94-7053-BFC6161568F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3" name="Marcador de pie de página 12">
            <a:extLst>
              <a:ext uri="{FF2B5EF4-FFF2-40B4-BE49-F238E27FC236}">
                <a16:creationId xmlns:a16="http://schemas.microsoft.com/office/drawing/2014/main" id="{1D78EB73-82E3-276F-58E7-6057120E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</p:spTree>
    <p:extLst>
      <p:ext uri="{BB962C8B-B14F-4D97-AF65-F5344CB8AC3E}">
        <p14:creationId xmlns:p14="http://schemas.microsoft.com/office/powerpoint/2010/main" val="626713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/>
          <a:p>
            <a:pPr rtl="0"/>
            <a:r>
              <a:rPr lang="es-ES"/>
              <a:t>VENTAJAS DEL PRODUCTO</a:t>
            </a:r>
            <a:endParaRPr lang="es-ES" dirty="0"/>
          </a:p>
        </p:txBody>
      </p:sp>
      <p:pic>
        <p:nvPicPr>
          <p:cNvPr id="26" name="Marcador de contenido 25" descr="Esquema del edificio">
            <a:extLst>
              <a:ext uri="{FF2B5EF4-FFF2-40B4-BE49-F238E27FC236}">
                <a16:creationId xmlns:a16="http://schemas.microsoft.com/office/drawing/2014/main" id="{78E9C609-F821-48A0-9B18-7D01C77AB3B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3975" y="2555081"/>
            <a:ext cx="914400" cy="914400"/>
          </a:xfrm>
        </p:spPr>
      </p:pic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41C0EB39-C787-49D7-A223-0B9A01FCA19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905000" y="2170113"/>
            <a:ext cx="2284413" cy="2743200"/>
          </a:xfrm>
        </p:spPr>
        <p:txBody>
          <a:bodyPr rtlCol="0">
            <a:normAutofit/>
          </a:bodyPr>
          <a:lstStyle/>
          <a:p>
            <a:pPr rtl="0"/>
            <a:r>
              <a:rPr lang="es-ES"/>
              <a:t>Construcción sencilla y rápida</a:t>
            </a:r>
          </a:p>
          <a:p>
            <a:pPr rtl="0"/>
            <a:endParaRPr lang="es-ES" noProof="1"/>
          </a:p>
        </p:txBody>
      </p:sp>
      <p:pic>
        <p:nvPicPr>
          <p:cNvPr id="28" name="Marcador de contenido 27" descr="Esquema de grupo">
            <a:extLst>
              <a:ext uri="{FF2B5EF4-FFF2-40B4-BE49-F238E27FC236}">
                <a16:creationId xmlns:a16="http://schemas.microsoft.com/office/drawing/2014/main" id="{25E83C3D-3E68-4FDF-A755-9E9D77FE37C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800" y="2557462"/>
            <a:ext cx="914400" cy="914400"/>
          </a:xfrm>
        </p:spPr>
      </p:pic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96A25842-BD20-438E-8C0B-8759A486D43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51413" y="2173288"/>
            <a:ext cx="2282825" cy="2743200"/>
          </a:xfrm>
        </p:spPr>
        <p:txBody>
          <a:bodyPr rtlCol="0">
            <a:normAutofit/>
          </a:bodyPr>
          <a:lstStyle/>
          <a:p>
            <a:pPr rtl="0"/>
            <a:r>
              <a:rPr lang="es-ES" noProof="1"/>
              <a:t>Crea espacios para las interacciones de la comunidad</a:t>
            </a:r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E8D849D5-F4B3-46F8-8FAA-BFE1131996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03288" y="2167999"/>
            <a:ext cx="2283712" cy="2743200"/>
          </a:xfrm>
        </p:spPr>
        <p:txBody>
          <a:bodyPr rtlCol="0"/>
          <a:lstStyle/>
          <a:p>
            <a:pPr rtl="0"/>
            <a:r>
              <a:rPr lang="es-ES" noProof="1"/>
              <a:t>Reduce la huella de carbono</a:t>
            </a:r>
          </a:p>
        </p:txBody>
      </p:sp>
      <p:pic>
        <p:nvPicPr>
          <p:cNvPr id="30" name="Marcador de contenido 29" descr="Mano abierta con esquemas de planta">
            <a:extLst>
              <a:ext uri="{FF2B5EF4-FFF2-40B4-BE49-F238E27FC236}">
                <a16:creationId xmlns:a16="http://schemas.microsoft.com/office/drawing/2014/main" id="{A374E7BE-5E60-473E-89A9-F51DD0CE9B1D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91563" y="2553494"/>
            <a:ext cx="914400" cy="914400"/>
          </a:xfr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9F0C024C-955E-4385-A35A-F3CFF3E3B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5000" y="2170279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E9D3DB3-C1BA-4868-A961-5C1E6633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50734" y="2172551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2A6799E-556B-499A-9E05-14516D420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03288" y="2167999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C3CF584F-059A-40C2-93C4-77FF3B60A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01002" y="2170279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827957-2A18-4113-A885-6BA5C784BD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/>
              <a:t>1/07/20XX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39C2B3-BF73-4E56-810C-5C72D0AD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/>
              <a:t>Título de la presentación de lanzamiento</a:t>
            </a:r>
            <a:endParaRPr lang="es-ES" dirty="0"/>
          </a:p>
        </p:txBody>
      </p:sp>
      <p:sp>
        <p:nvSpPr>
          <p:cNvPr id="85" name="Marcador de número de diapositiva 84">
            <a:extLst>
              <a:ext uri="{FF2B5EF4-FFF2-40B4-BE49-F238E27FC236}">
                <a16:creationId xmlns:a16="http://schemas.microsoft.com/office/drawing/2014/main" id="{5EB842A5-6634-4B31-B78C-639CDAF5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40179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672584"/>
            <a:ext cx="10515600" cy="1299411"/>
          </a:xfrm>
        </p:spPr>
        <p:txBody>
          <a:bodyPr rtlCol="0"/>
          <a:lstStyle/>
          <a:p>
            <a:pPr rtl="0"/>
            <a:r>
              <a:rPr lang="es-ES"/>
              <a:t>PANORAMA DE LA EMPRESA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512_TF16411248_Win32" id="{5B274229-6D8A-4CDE-B5E6-3C621BFB50CF}" vid="{3FBBE3EF-B086-4F79-9F55-F2573AE756F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{A949EDFE-4D51-46D2-8D25-08A8B3210A80}tf16411248_win32</Template>
  <TotalTime>1265</TotalTime>
  <Words>1017</Words>
  <Application>Microsoft Office PowerPoint</Application>
  <PresentationFormat>Panorámica</PresentationFormat>
  <Paragraphs>339</Paragraphs>
  <Slides>23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9" baseType="lpstr">
      <vt:lpstr>Arial</vt:lpstr>
      <vt:lpstr>Avenir Next LT Pro Light</vt:lpstr>
      <vt:lpstr>Calibri</vt:lpstr>
      <vt:lpstr>IBM Plex Sans</vt:lpstr>
      <vt:lpstr>Posterama</vt:lpstr>
      <vt:lpstr>Tema de Office</vt:lpstr>
      <vt:lpstr>TFM CHECKPOINT</vt:lpstr>
      <vt:lpstr>REFERENCE MODELS</vt:lpstr>
      <vt:lpstr>SOLUCIÓN</vt:lpstr>
      <vt:lpstr>LSTM MODEL (1H PER STEP)</vt:lpstr>
      <vt:lpstr>Lstm model (24h per step)</vt:lpstr>
      <vt:lpstr>FACEBook prophet</vt:lpstr>
      <vt:lpstr>Preprocessing the data</vt:lpstr>
      <vt:lpstr>VENTAJAS DEL PRODUCTO</vt:lpstr>
      <vt:lpstr>PANORAMA DE LA EMPRESA</vt:lpstr>
      <vt:lpstr>UNIVARIATE LSTM (1h per step)</vt:lpstr>
      <vt:lpstr>INFORMACIÓN GENERAL DEL MERCADO</vt:lpstr>
      <vt:lpstr>COMPARATIVA DE MERCADO</vt:lpstr>
      <vt:lpstr>COMPARING RESULTS</vt:lpstr>
      <vt:lpstr>NUESTRA COMPETENCIA </vt:lpstr>
      <vt:lpstr>ESTRATEGIA DE CRECIMIENTO</vt:lpstr>
      <vt:lpstr>CRECIMIENTO</vt:lpstr>
      <vt:lpstr>PLAN DE ACCIÓN PARA DOS AÑOS</vt:lpstr>
      <vt:lpstr>FINANZAS</vt:lpstr>
      <vt:lpstr>QUIÉNES SOMOS</vt:lpstr>
      <vt:lpstr>CONOCER AL EQUIPO COMPLETO</vt:lpstr>
      <vt:lpstr>FINANCIACIÓN</vt:lpstr>
      <vt:lpstr>RESUMEN</vt:lpstr>
      <vt:lpstr>MUCHAS 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TFM CHECKPOINT</dc:title>
  <dc:creator>Jaime Sanz Muñoz</dc:creator>
  <cp:lastModifiedBy>Jaime Sanz Muñoz</cp:lastModifiedBy>
  <cp:revision>4</cp:revision>
  <dcterms:created xsi:type="dcterms:W3CDTF">2022-11-22T14:41:29Z</dcterms:created>
  <dcterms:modified xsi:type="dcterms:W3CDTF">2022-11-24T14:26:41Z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